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349" r:id="rId5"/>
    <p:sldId id="353" r:id="rId6"/>
    <p:sldId id="334" r:id="rId7"/>
    <p:sldId id="335" r:id="rId8"/>
    <p:sldId id="320" r:id="rId9"/>
    <p:sldId id="354" r:id="rId10"/>
    <p:sldId id="356" r:id="rId11"/>
    <p:sldId id="359" r:id="rId12"/>
    <p:sldId id="358" r:id="rId13"/>
    <p:sldId id="384" r:id="rId14"/>
    <p:sldId id="386" r:id="rId15"/>
    <p:sldId id="360" r:id="rId16"/>
    <p:sldId id="367" r:id="rId17"/>
    <p:sldId id="380" r:id="rId18"/>
    <p:sldId id="387" r:id="rId19"/>
    <p:sldId id="383" r:id="rId20"/>
    <p:sldId id="388" r:id="rId21"/>
    <p:sldId id="368" r:id="rId22"/>
    <p:sldId id="370" r:id="rId23"/>
    <p:sldId id="371" r:id="rId24"/>
    <p:sldId id="345" r:id="rId25"/>
    <p:sldId id="390" r:id="rId26"/>
    <p:sldId id="381" r:id="rId27"/>
    <p:sldId id="331" r:id="rId28"/>
    <p:sldId id="39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456"/>
    <a:srgbClr val="A48AC1"/>
    <a:srgbClr val="ECE6F2"/>
    <a:srgbClr val="F9F9F9"/>
    <a:srgbClr val="652D6D"/>
    <a:srgbClr val="9C46A8"/>
    <a:srgbClr val="F9F7FB"/>
    <a:srgbClr val="FFFAEB"/>
    <a:srgbClr val="F6FAF4"/>
    <a:srgbClr val="98B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975" autoAdjust="0"/>
  </p:normalViewPr>
  <p:slideViewPr>
    <p:cSldViewPr snapToGrid="0">
      <p:cViewPr varScale="1">
        <p:scale>
          <a:sx n="78" d="100"/>
          <a:sy n="78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02AAF-ACB2-40BA-A9EA-3EDEA9A9AA41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6092-C798-492F-A4FE-D8C884230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14217-99B0-41E6-88D7-2F7C8B22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5799EF-134E-4E68-9D9E-3A5E3D96B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400950-3351-44A1-B965-31440834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2A88-82E0-4EC8-A801-17502F24C2E1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4B440-971E-44A8-AD2B-A1104D3A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16CEBC-6280-4A6B-A9B9-A71D5FD8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2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EBBF5-E5B5-4D6D-9B9A-FCB118D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EB759D-32CF-4D77-B1BB-950629527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2B743-E42E-4CC8-8A97-DC4631C8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B5E-F644-497E-A860-987F6815F0DB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5665F-DED4-46F1-9035-ED9874B7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6C82BC-DCAE-428D-BEE1-E6B6E559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831583E-9013-4F3A-BDC5-1A41F74CE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621AD7-46F8-47A5-8E86-BFE030BD0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D59D1-7705-4721-8194-82381385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14EA-59F8-4D71-A9D5-4A795A8782F9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F2210-3896-43DD-992E-DF26E785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949B5-C37A-4B28-A0F8-15B0C0C8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7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35BDC-A002-4E9C-B5EC-CB47EBA1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0A565-92D7-4F9C-A262-C11562583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DD5633-ECBB-4741-921B-EB0B3C8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D4C6-8700-43FF-AA0C-16610A4646A5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FF195-FFCE-475C-993C-2B98A1E9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C48300-7B4C-4C55-965A-986B828D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3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4C369-77D2-468F-AE90-6DB168D5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83B9CD-193F-42F1-94E5-BB92C804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A7CE8-0F9E-4696-A76D-817F7A88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E844-3607-48F1-AD24-8C6E97CD4EF3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BF64BB-2AB2-41EC-9D85-0EFA880D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0FDFE-89D2-49A6-A80D-BF0F62DF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56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3CD65-88C7-420E-B92D-3E7D1672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AE08C-69B7-43EB-9F9D-E55DF42C8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83E0D6-FDC0-4247-9F52-0D2230DF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D2F9B2-3969-49FE-9786-7685C3D4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8E4E-2C17-4CBC-B57D-05A103168DDE}" type="datetime1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942EAF-06AD-423C-8496-AE9A15FF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5AA111-B432-4AAC-95A9-BD232ED1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97E27-9058-4621-B4DB-A2E409EF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02CA1-903E-40C2-8282-9BA72BE06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C6EE50-5462-423E-A176-1C267BEA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9DAF41-A354-461A-A3B9-8346D1505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D45A8A-BF05-4413-9D17-6F5AA34C2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65767D-2909-4F3F-9065-4F86AF8D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3E0-0A57-49D7-A80B-90F1967EFE1E}" type="datetime1">
              <a:rPr lang="fr-FR" smtClean="0"/>
              <a:t>24/02/2022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B1C69E-CD28-4E6C-BC79-7E4B76DE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5889F4-F404-4B8C-979B-0B1B6609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F43C7-00FD-4819-85D9-D8ABE77B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D256F7-8F45-4107-B1B6-600AAB2E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F453-395A-45A9-8E5F-1B429E0A8F5B}" type="datetime1">
              <a:rPr lang="fr-FR" smtClean="0"/>
              <a:t>24/02/2022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2C3AE3-FBA2-4809-A987-141D7311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EBFBF-4316-4467-BB7F-68D0743C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0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F3D35C-8B8C-4B09-88DC-AFADE0F5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B86D-28E2-4B00-BCC0-1CEB5B6159C0}" type="datetime1">
              <a:rPr lang="fr-FR" smtClean="0"/>
              <a:t>24/02/2022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973EB9-8E17-4503-85D2-C5A02BAA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DE5EB7-1598-48A7-A875-454CC09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F56E4-44E0-4BB4-9899-3BB4106D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9707E-EBF7-4ECE-BF1B-CCCA57D0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E99DB-70F7-4DB0-9826-0F073C6F7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84A65-85B5-4EE4-81A9-A15DA2B9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A9E0-FEE5-4363-A3CD-D49A6740AB15}" type="datetime1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645FF2-7F2B-452E-86C9-8449D099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ED09EA-A155-439F-AADF-5867F92F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0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97D40-1063-42A8-955C-FA79FAD3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C01EF3-AB68-4166-8979-4A6643319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A467B3-7025-4810-88ED-578D9995B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293100-5530-4336-8D46-FE044CA2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18F5-0F88-496F-83C5-E795295368C0}" type="datetime1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FB7D25-6782-43EC-84C4-8B63E6F9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F41ECC-B464-4377-8F33-D093E585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8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029F2C-DE1A-4560-8A7D-F1ABF39F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914D71-D0C5-4BBE-89A1-45BB2187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EA1871-98CC-4592-8269-AA669C886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61CA-6370-45A3-A8AC-11903BCE9D21}" type="datetime1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F4B03D-6DFC-4CCA-8423-72D2C97E6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96174-B03C-43D5-A583-A918CD594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1AB8-7C59-46A6-9C6F-287F4F4F7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1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7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67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68.jpe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3.png"/><Relationship Id="rId7" Type="http://schemas.openxmlformats.org/officeDocument/2006/relationships/image" Target="../media/image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E93039-3FAB-4FF0-89E2-C03BBAC8DF96}"/>
              </a:ext>
            </a:extLst>
          </p:cNvPr>
          <p:cNvSpPr/>
          <p:nvPr/>
        </p:nvSpPr>
        <p:spPr>
          <a:xfrm>
            <a:off x="0" y="1388236"/>
            <a:ext cx="12192000" cy="392705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0C4F9D-4080-4A3F-A8CA-6D691EF8A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334" y="2490487"/>
            <a:ext cx="7504014" cy="18832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5800" dirty="0">
                <a:solidFill>
                  <a:srgbClr val="3C3C3B"/>
                </a:solidFill>
                <a:latin typeface="Affogato-Regular"/>
              </a:rPr>
              <a:t>Projet Maison M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ffogato-Regular"/>
            </a:endParaRPr>
          </a:p>
          <a:p>
            <a:r>
              <a:rPr lang="fr-FR" dirty="0">
                <a:solidFill>
                  <a:srgbClr val="652D6D"/>
                </a:solidFill>
                <a:latin typeface="Affogato-Regular"/>
              </a:rPr>
              <a:t>Imaginons ensemble un nouveau lieu pour tous !</a:t>
            </a:r>
          </a:p>
          <a:p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ffogato-Regular"/>
              </a:rPr>
              <a:t>RENCONTRE CITOYENNE  du 05-02-2022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7AD3E8-E148-42EA-AD3C-4448DD034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7" b="96947" l="1536" r="97867">
                        <a14:foregroundMark x1="27901" y1="14165" x2="52986" y2="86344"/>
                        <a14:foregroundMark x1="52986" y1="86344" x2="53498" y2="95250"/>
                        <a14:foregroundMark x1="53498" y1="95250" x2="23123" y2="96947"/>
                        <a14:foregroundMark x1="23123" y1="96947" x2="18003" y2="60645"/>
                        <a14:foregroundMark x1="18003" y1="60645" x2="29181" y2="25869"/>
                        <a14:foregroundMark x1="29181" y1="25869" x2="33703" y2="21968"/>
                        <a14:foregroundMark x1="59556" y1="16200" x2="11433" y2="39101"/>
                        <a14:foregroundMark x1="11433" y1="39101" x2="3157" y2="35963"/>
                        <a14:foregroundMark x1="3157" y1="35963" x2="1621" y2="28329"/>
                        <a14:foregroundMark x1="1621" y1="28329" x2="2048" y2="26972"/>
                        <a14:foregroundMark x1="80034" y1="8821" x2="53072" y2="46819"/>
                        <a14:foregroundMark x1="53072" y1="46819" x2="52645" y2="47159"/>
                        <a14:foregroundMark x1="6485" y1="57761" x2="8703" y2="70144"/>
                        <a14:foregroundMark x1="34727" y1="8397" x2="66980" y2="28753"/>
                        <a14:foregroundMark x1="66980" y1="28753" x2="74829" y2="37829"/>
                        <a14:foregroundMark x1="72184" y1="49109" x2="88481" y2="5004"/>
                        <a14:foregroundMark x1="88481" y1="5004" x2="89334" y2="3986"/>
                        <a14:foregroundMark x1="78413" y1="7973" x2="25939" y2="4835"/>
                        <a14:foregroundMark x1="25939" y1="4835" x2="12969" y2="6446"/>
                        <a14:foregroundMark x1="10751" y1="8821" x2="21416" y2="32316"/>
                        <a14:foregroundMark x1="5631" y1="2375" x2="10666" y2="1272"/>
                        <a14:foregroundMark x1="90956" y1="10178" x2="94795" y2="4071"/>
                        <a14:foregroundMark x1="94795" y1="4071" x2="97867" y2="1781"/>
                        <a14:foregroundMark x1="84215" y1="32316" x2="87457" y2="21459"/>
                        <a14:foregroundMark x1="87457" y1="21459" x2="89334" y2="18660"/>
                        <a14:foregroundMark x1="58106" y1="96183" x2="67491" y2="74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812"/>
            <a:ext cx="3892236" cy="39154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1E4D33-4B64-4468-8CB7-107C4B8B3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908" y="2010569"/>
            <a:ext cx="2043564" cy="28898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109868-B1F4-4783-B60F-E336D27D5D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4500"/>
            <a:ext cx="6093981" cy="15326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47314D4-1588-43F3-BF62-B5FD3E82ED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3982" y="3991"/>
            <a:ext cx="6098015" cy="1533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FC2326A-BE89-4408-819E-AC71A9B8A70D}"/>
              </a:ext>
            </a:extLst>
          </p:cNvPr>
          <p:cNvSpPr txBox="1"/>
          <p:nvPr/>
        </p:nvSpPr>
        <p:spPr>
          <a:xfrm>
            <a:off x="3046944" y="155980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Affogato-Regular"/>
              </a:rPr>
              <a:t>EQUIPE MUNICIPALE DE MONTBERON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Affogato-Regular"/>
              </a:rPr>
              <a:t>2020 - 2026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4535AB-5155-44AF-92CD-D4DCF62704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426" y="5883090"/>
            <a:ext cx="2397257" cy="7544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160126-E219-41B0-84DC-61A1E4526A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61" y="5822747"/>
            <a:ext cx="1801793" cy="67925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88BD1F4-349F-4DBB-B0BA-9067859A31FB}"/>
              </a:ext>
            </a:extLst>
          </p:cNvPr>
          <p:cNvSpPr txBox="1"/>
          <p:nvPr/>
        </p:nvSpPr>
        <p:spPr>
          <a:xfrm>
            <a:off x="1415020" y="5527757"/>
            <a:ext cx="23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Porté par l’équipe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7A639C-B861-45D3-94B0-FD9A9306EE53}"/>
              </a:ext>
            </a:extLst>
          </p:cNvPr>
          <p:cNvSpPr txBox="1"/>
          <p:nvPr/>
        </p:nvSpPr>
        <p:spPr>
          <a:xfrm>
            <a:off x="5260063" y="5531888"/>
            <a:ext cx="314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En concertation citoyenne :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FD3BB33-CA08-48C6-A2BD-5D28BD572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938" y="2490487"/>
            <a:ext cx="737076" cy="98816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AFE9452-3E02-4BEF-80E2-2D19FA16A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37136"/>
            <a:ext cx="542925" cy="5316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A73CD8-1F60-4286-BDD7-9184E7651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69" r="93779">
                        <a14:foregroundMark x1="9447" y1="46905" x2="10023" y2="56667"/>
                        <a14:foregroundMark x1="9677" y1="71190" x2="25000" y2="69286"/>
                        <a14:foregroundMark x1="13940" y1="66429" x2="23618" y2="80952"/>
                        <a14:foregroundMark x1="29032" y1="73333" x2="19355" y2="73571"/>
                        <a14:foregroundMark x1="11866" y1="86190" x2="13249" y2="79762"/>
                        <a14:foregroundMark x1="8641" y1="77857" x2="8410" y2="62857"/>
                        <a14:foregroundMark x1="51382" y1="63095" x2="65438" y2="30714"/>
                        <a14:foregroundMark x1="36521" y1="25714" x2="66129" y2="22619"/>
                        <a14:foregroundMark x1="66129" y1="22619" x2="86751" y2="32143"/>
                        <a14:foregroundMark x1="86751" y1="32143" x2="89862" y2="67381"/>
                        <a14:foregroundMark x1="89862" y1="67381" x2="82834" y2="81190"/>
                        <a14:foregroundMark x1="82834" y1="81190" x2="45968" y2="79286"/>
                        <a14:foregroundMark x1="45968" y1="79286" x2="40668" y2="58095"/>
                        <a14:foregroundMark x1="40668" y1="58095" x2="69009" y2="45952"/>
                        <a14:foregroundMark x1="69009" y1="45952" x2="61982" y2="60714"/>
                        <a14:foregroundMark x1="61982" y1="60714" x2="59217" y2="47857"/>
                        <a14:foregroundMark x1="59217" y1="47857" x2="60369" y2="47857"/>
                        <a14:foregroundMark x1="57143" y1="40952" x2="49885" y2="40714"/>
                        <a14:foregroundMark x1="44700" y1="36905" x2="43779" y2="49048"/>
                        <a14:foregroundMark x1="45276" y1="66667" x2="45507" y2="56190"/>
                        <a14:foregroundMark x1="53341" y1="65952" x2="64631" y2="63571"/>
                        <a14:foregroundMark x1="65438" y1="70952" x2="82488" y2="65000"/>
                        <a14:foregroundMark x1="56682" y1="35476" x2="64862" y2="23810"/>
                        <a14:foregroundMark x1="35533" y1="61012" x2="42281" y2="71190"/>
                        <a14:foregroundMark x1="33125" y1="57381" x2="33283" y2="57619"/>
                        <a14:foregroundMark x1="32967" y1="57143" x2="33125" y2="57381"/>
                        <a14:foregroundMark x1="32652" y1="56667" x2="32967" y2="57143"/>
                        <a14:foregroundMark x1="32494" y1="56429" x2="32652" y2="56667"/>
                        <a14:foregroundMark x1="32336" y1="56190" x2="32494" y2="56429"/>
                        <a14:foregroundMark x1="32020" y1="55714" x2="32336" y2="56190"/>
                        <a14:foregroundMark x1="13710" y1="28095" x2="32020" y2="55714"/>
                        <a14:foregroundMark x1="91359" y1="54286" x2="91590" y2="70952"/>
                        <a14:foregroundMark x1="91590" y1="80714" x2="92857" y2="15714"/>
                        <a14:foregroundMark x1="92857" y1="15714" x2="93894" y2="25476"/>
                        <a14:foregroundMark x1="41244" y1="45238" x2="42166" y2="31667"/>
                        <a14:foregroundMark x1="42166" y1="31667" x2="42166" y2="31667"/>
                        <a14:foregroundMark x1="43088" y1="30714" x2="54839" y2="45952"/>
                        <a14:foregroundMark x1="54839" y1="45952" x2="62558" y2="42857"/>
                        <a14:foregroundMark x1="62558" y1="42857" x2="67627" y2="34286"/>
                        <a14:foregroundMark x1="67627" y1="34286" x2="68088" y2="34286"/>
                        <a14:foregroundMark x1="42396" y1="65714" x2="58065" y2="64762"/>
                        <a14:foregroundMark x1="58065" y1="64762" x2="84217" y2="66667"/>
                        <a14:foregroundMark x1="84217" y1="66667" x2="80645" y2="64762"/>
                        <a14:foregroundMark x1="48502" y1="69048" x2="72811" y2="72143"/>
                        <a14:foregroundMark x1="72811" y1="72143" x2="83986" y2="70476"/>
                        <a14:foregroundMark x1="83986" y1="70476" x2="81567" y2="68810"/>
                        <a14:foregroundMark x1="12442" y1="32619" x2="16014" y2="54048"/>
                        <a14:foregroundMark x1="15207" y1="50476" x2="24539" y2="36429"/>
                        <a14:foregroundMark x1="20392" y1="46190" x2="17627" y2="58095"/>
                        <a14:foregroundMark x1="17627" y1="58095" x2="18088" y2="44286"/>
                        <a14:foregroundMark x1="18088" y1="44286" x2="22235" y2="59286"/>
                        <a14:foregroundMark x1="22235" y1="59286" x2="25115" y2="48333"/>
                        <a14:foregroundMark x1="20853" y1="30952" x2="28111" y2="38810"/>
                        <a14:foregroundMark x1="21429" y1="26429" x2="21429" y2="29524"/>
                        <a14:foregroundMark x1="21659" y1="20000" x2="23733" y2="21190"/>
                        <a14:foregroundMark x1="5184" y1="17619" x2="5760" y2="77619"/>
                        <a14:foregroundMark x1="5760" y1="77619" x2="5069" y2="79048"/>
                        <a14:foregroundMark x1="5069" y1="18095" x2="5300" y2="22381"/>
                        <a14:foregroundMark x1="5069" y1="17381" x2="5300" y2="23333"/>
                        <a14:foregroundMark x1="5415" y1="79524" x2="4954" y2="78810"/>
                        <a14:foregroundMark x1="32872" y1="57619" x2="32834" y2="58333"/>
                        <a14:foregroundMark x1="32923" y1="56667" x2="32872" y2="57619"/>
                        <a14:foregroundMark x1="32936" y1="56429" x2="32923" y2="56667"/>
                        <a14:foregroundMark x1="32949" y1="56190" x2="32936" y2="56429"/>
                        <a14:foregroundMark x1="32834" y1="60000" x2="32834" y2="60000"/>
                        <a14:backgroundMark x1="33827" y1="58560" x2="33641" y2="59524"/>
                        <a14:backgroundMark x1="33437" y1="56302" x2="33295" y2="55714"/>
                        <a14:backgroundMark x1="33756" y1="59286" x2="33756" y2="59286"/>
                        <a14:backgroundMark x1="33295" y1="59286" x2="33295" y2="59286"/>
                        <a14:backgroundMark x1="33525" y1="56429" x2="33525" y2="56429"/>
                        <a14:backgroundMark x1="33180" y1="57619" x2="33180" y2="57619"/>
                        <a14:backgroundMark x1="33295" y1="56190" x2="33295" y2="56190"/>
                        <a14:backgroundMark x1="33525" y1="56429" x2="33525" y2="56429"/>
                        <a14:backgroundMark x1="33525" y1="56429" x2="33525" y2="56429"/>
                        <a14:backgroundMark x1="33180" y1="56667" x2="33180" y2="56667"/>
                        <a14:backgroundMark x1="33180" y1="56667" x2="33180" y2="56667"/>
                        <a14:backgroundMark x1="33295" y1="55714" x2="33295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390" y="5784448"/>
            <a:ext cx="1923226" cy="93059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839F8BC-4C9D-4E4B-9015-AEB51A0200A7}"/>
              </a:ext>
            </a:extLst>
          </p:cNvPr>
          <p:cNvSpPr txBox="1"/>
          <p:nvPr/>
        </p:nvSpPr>
        <p:spPr>
          <a:xfrm>
            <a:off x="9389785" y="5493589"/>
            <a:ext cx="21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En partenariat :</a:t>
            </a:r>
          </a:p>
        </p:txBody>
      </p:sp>
    </p:spTree>
    <p:extLst>
      <p:ext uri="{BB962C8B-B14F-4D97-AF65-F5344CB8AC3E}">
        <p14:creationId xmlns:p14="http://schemas.microsoft.com/office/powerpoint/2010/main" val="1990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5B9790-1366-403F-B396-BD8A5F1172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7" y="1834430"/>
            <a:ext cx="2921943" cy="40866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90B35B-E9B0-4F37-A483-9084F191C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543" y="1834428"/>
            <a:ext cx="2720054" cy="4120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98C2E-8C76-48C9-A7B1-FC243C0BD948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AFC04-0042-41C0-8F96-777B82625BD7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AE008D-15D9-4A21-B4B0-3BC03FD87E89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FF92A3-8064-4AB5-8F6F-D383246C4C44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METHODOLOGIE DE CONCERTATION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D55EF20-742C-41B7-999E-C48350ADF5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EB55C2-135B-4325-95DC-9903E5359B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96" y="1834428"/>
            <a:ext cx="2884719" cy="41869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119CA8-90CD-47BD-8BAC-A57E042E35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698" y="1834428"/>
            <a:ext cx="2972561" cy="41869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10B048-C191-44B6-BE9E-9B822BF1CB71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     QUESTIONNAIRE</a:t>
            </a:r>
          </a:p>
        </p:txBody>
      </p:sp>
    </p:spTree>
    <p:extLst>
      <p:ext uri="{BB962C8B-B14F-4D97-AF65-F5344CB8AC3E}">
        <p14:creationId xmlns:p14="http://schemas.microsoft.com/office/powerpoint/2010/main" val="88418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FB0FD-1E25-4F51-BF39-097BB25E542D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2 Stratégies de communication (selon le public ciblé)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45FB9-1E2C-4A63-BD6D-CA6CC4B92DE4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C8DAC-94C2-4175-8730-C777B6CB6872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16D3C-88FC-4F73-9D21-3D24F4FD9CD3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METHODOLOGIE DE CONCERTATION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8346A9-7E72-432C-B7A3-96B13088D0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03976D-B00E-4F42-84B1-BDB9558A4846}"/>
              </a:ext>
            </a:extLst>
          </p:cNvPr>
          <p:cNvSpPr txBox="1"/>
          <p:nvPr/>
        </p:nvSpPr>
        <p:spPr>
          <a:xfrm>
            <a:off x="659753" y="1852358"/>
            <a:ext cx="4722952" cy="52322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Grand public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7EF6C4-D86E-47AA-85CD-D3BBA18D38BE}"/>
              </a:ext>
            </a:extLst>
          </p:cNvPr>
          <p:cNvSpPr txBox="1"/>
          <p:nvPr/>
        </p:nvSpPr>
        <p:spPr>
          <a:xfrm>
            <a:off x="6570359" y="1858892"/>
            <a:ext cx="47229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Adhérents des médiathèques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DC8B60-B91A-4637-8275-8C32936F6602}"/>
              </a:ext>
            </a:extLst>
          </p:cNvPr>
          <p:cNvSpPr/>
          <p:nvPr/>
        </p:nvSpPr>
        <p:spPr>
          <a:xfrm>
            <a:off x="659753" y="2648929"/>
            <a:ext cx="4722952" cy="2290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Affiches / Panneaux lumineux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Site internet mairie + intercommunalité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Réseaux sociaux (Facebook)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Articles de presse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Gazette municipale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73BF4F-9B07-43D7-860F-07710D0491E5}"/>
              </a:ext>
            </a:extLst>
          </p:cNvPr>
          <p:cNvSpPr/>
          <p:nvPr/>
        </p:nvSpPr>
        <p:spPr>
          <a:xfrm>
            <a:off x="6570359" y="2648929"/>
            <a:ext cx="4722952" cy="2290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Réunion du réseau Mémo*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Liste d’email des usagers du réseau Mémo*</a:t>
            </a:r>
          </a:p>
          <a:p>
            <a:pPr marL="285750" indent="-28575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Gazette intercommunale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FA5D4A-81E8-4A9D-8A8D-424C641583D3}"/>
              </a:ext>
            </a:extLst>
          </p:cNvPr>
          <p:cNvSpPr txBox="1"/>
          <p:nvPr/>
        </p:nvSpPr>
        <p:spPr>
          <a:xfrm>
            <a:off x="99708" y="6476763"/>
            <a:ext cx="11641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chemeClr val="tx1"/>
                </a:solidFill>
              </a:rPr>
              <a:t>*Réseau Mémo : </a:t>
            </a:r>
            <a:r>
              <a:rPr lang="fr-FR" sz="1400" i="1" dirty="0">
                <a:solidFill>
                  <a:schemeClr val="tx1"/>
                </a:solidFill>
              </a:rPr>
              <a:t>Réseau rassemblant les médiathèques des communes de l’intercommunalité de la CCCB (Communauté de Communes des Coteaux Bellevue)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33B5890-06CC-4EAA-B1DC-15817AE64638}"/>
              </a:ext>
            </a:extLst>
          </p:cNvPr>
          <p:cNvGrpSpPr/>
          <p:nvPr/>
        </p:nvGrpSpPr>
        <p:grpSpPr>
          <a:xfrm>
            <a:off x="2517736" y="5160991"/>
            <a:ext cx="7099839" cy="1191834"/>
            <a:chOff x="2517736" y="5160991"/>
            <a:chExt cx="7099839" cy="1191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BD3876B-E821-4781-8516-C9FAEF833DEB}"/>
                </a:ext>
              </a:extLst>
            </p:cNvPr>
            <p:cNvSpPr txBox="1"/>
            <p:nvPr/>
          </p:nvSpPr>
          <p:spPr>
            <a:xfrm>
              <a:off x="2517736" y="5160991"/>
              <a:ext cx="3591235" cy="1191834"/>
            </a:xfrm>
            <a:prstGeom prst="rect">
              <a:avLst/>
            </a:prstGeom>
            <a:solidFill>
              <a:srgbClr val="E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fr-FR"/>
              </a:defPPr>
              <a:lvl1pPr marL="180000">
                <a:defRPr sz="3600" b="1">
                  <a:solidFill>
                    <a:schemeClr val="bg1"/>
                  </a:solidFill>
                  <a:latin typeface="Affogato-Regular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000" dirty="0">
                  <a:solidFill>
                    <a:srgbClr val="652D6D"/>
                  </a:solidFill>
                  <a:sym typeface="Wingdings" panose="05000000000000000000" pitchFamily="2" charset="2"/>
                </a:rPr>
                <a:t>Médias et occasions utilisés :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036BEB4-B170-4BD6-8B4C-280E7E47747D}"/>
                </a:ext>
              </a:extLst>
            </p:cNvPr>
            <p:cNvSpPr txBox="1"/>
            <p:nvPr/>
          </p:nvSpPr>
          <p:spPr>
            <a:xfrm>
              <a:off x="5939384" y="5160991"/>
              <a:ext cx="3678191" cy="1191833"/>
            </a:xfrm>
            <a:prstGeom prst="rect">
              <a:avLst/>
            </a:prstGeom>
            <a:solidFill>
              <a:srgbClr val="ECE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fr-FR"/>
              </a:defPPr>
              <a:lvl1pPr marL="180000">
                <a:defRPr sz="3600" b="1">
                  <a:solidFill>
                    <a:schemeClr val="bg1"/>
                  </a:solidFill>
                  <a:latin typeface="Affogato-Regular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522900" indent="-342900">
                <a:buFont typeface="Wingdings" panose="05000000000000000000" pitchFamily="2" charset="2"/>
                <a:buChar char="à"/>
              </a:pPr>
              <a:r>
                <a:rPr lang="fr-FR" sz="1800" dirty="0">
                  <a:solidFill>
                    <a:srgbClr val="652D6D"/>
                  </a:solidFill>
                </a:rPr>
                <a:t>INTERNET</a:t>
              </a:r>
            </a:p>
            <a:p>
              <a:pPr marL="522900" indent="-342900">
                <a:buFont typeface="Wingdings" panose="05000000000000000000" pitchFamily="2" charset="2"/>
                <a:buChar char="à"/>
              </a:pPr>
              <a:r>
                <a:rPr lang="fr-FR" sz="1800" dirty="0">
                  <a:solidFill>
                    <a:srgbClr val="652D6D"/>
                  </a:solidFill>
                </a:rPr>
                <a:t>AFFICHAGE</a:t>
              </a:r>
            </a:p>
            <a:p>
              <a:pPr marL="522900" indent="-342900">
                <a:buFont typeface="Wingdings" panose="05000000000000000000" pitchFamily="2" charset="2"/>
                <a:buChar char="à"/>
              </a:pPr>
              <a:r>
                <a:rPr lang="fr-FR" sz="1800" dirty="0">
                  <a:solidFill>
                    <a:srgbClr val="652D6D"/>
                  </a:solidFill>
                  <a:sym typeface="Wingdings" panose="05000000000000000000" pitchFamily="2" charset="2"/>
                </a:rPr>
                <a:t>PRESSE</a:t>
              </a:r>
            </a:p>
            <a:p>
              <a:pPr marL="522900" indent="-342900">
                <a:buFont typeface="Wingdings" panose="05000000000000000000" pitchFamily="2" charset="2"/>
                <a:buChar char="à"/>
              </a:pPr>
              <a:r>
                <a:rPr lang="fr-FR" sz="1800" dirty="0">
                  <a:solidFill>
                    <a:srgbClr val="652D6D"/>
                  </a:solidFill>
                  <a:sym typeface="Wingdings" panose="05000000000000000000" pitchFamily="2" charset="2"/>
                </a:rPr>
                <a:t>RENCONTRES / EVENEMENTS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01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12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METHODOLOGIE DE CONCERTATION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A85830-427F-4CC9-9C73-F3AD58F07A4A}"/>
              </a:ext>
            </a:extLst>
          </p:cNvPr>
          <p:cNvSpPr txBox="1"/>
          <p:nvPr/>
        </p:nvSpPr>
        <p:spPr>
          <a:xfrm>
            <a:off x="659753" y="1780731"/>
            <a:ext cx="10803118" cy="52322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APPROCHE QUALITATIVE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7E0DAAE-966B-4BE2-98C4-6C46245C1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41276"/>
              </p:ext>
            </p:extLst>
          </p:nvPr>
        </p:nvGraphicFramePr>
        <p:xfrm>
          <a:off x="659753" y="2526869"/>
          <a:ext cx="10803117" cy="36253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96257">
                  <a:extLst>
                    <a:ext uri="{9D8B030D-6E8A-4147-A177-3AD203B41FA5}">
                      <a16:colId xmlns:a16="http://schemas.microsoft.com/office/drawing/2014/main" val="1545259632"/>
                    </a:ext>
                  </a:extLst>
                </a:gridCol>
                <a:gridCol w="4109639">
                  <a:extLst>
                    <a:ext uri="{9D8B030D-6E8A-4147-A177-3AD203B41FA5}">
                      <a16:colId xmlns:a16="http://schemas.microsoft.com/office/drawing/2014/main" val="1858082981"/>
                    </a:ext>
                  </a:extLst>
                </a:gridCol>
                <a:gridCol w="3497221">
                  <a:extLst>
                    <a:ext uri="{9D8B030D-6E8A-4147-A177-3AD203B41FA5}">
                      <a16:colId xmlns:a16="http://schemas.microsoft.com/office/drawing/2014/main" val="2767505032"/>
                    </a:ext>
                  </a:extLst>
                </a:gridCol>
              </a:tblGrid>
              <a:tr h="4393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Evènements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 recherché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participants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21420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juillet 2020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Tous les publics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nb personnes présentes estimé: ~1000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158255850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Journée du Matrimoine en sept 2020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Tous les publics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nb personnes présentes estimé: ~300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691932602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Journée </a:t>
                      </a:r>
                      <a:r>
                        <a:rPr lang="fr-FR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Festi</a:t>
                      </a: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bout’chou</a:t>
                      </a: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itinérant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Tous publics 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nb personnes </a:t>
                      </a:r>
                      <a:r>
                        <a:rPr lang="fr-F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présentes estimé: </a:t>
                      </a: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~200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185348136"/>
                  </a:ext>
                </a:extLst>
              </a:tr>
              <a:tr h="5500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Rencontres avec le CMJ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Jeunes 9-11 ans (pionniers qui stimulent les autres jeunes)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participations 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181353313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Recontres avec le CIJ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jeunes 12-17 ans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participations 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788515874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Rencontres avec les associations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associations - 3ème âge en particulier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 contributions effectives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59148330"/>
                  </a:ext>
                </a:extLst>
              </a:tr>
              <a:tr h="439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Approches par le CCAS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Personnes éloignées de la culture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rencontres 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23100957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1762090-7E4C-44EE-8185-A06FB8737DB7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        REALISATIONS</a:t>
            </a:r>
          </a:p>
        </p:txBody>
      </p:sp>
    </p:spTree>
    <p:extLst>
      <p:ext uri="{BB962C8B-B14F-4D97-AF65-F5344CB8AC3E}">
        <p14:creationId xmlns:p14="http://schemas.microsoft.com/office/powerpoint/2010/main" val="227898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10B21312-7198-4A9E-99B3-21D715E4925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698" y="2965103"/>
            <a:ext cx="3810002" cy="2877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SYNTHESE – Nuages de mots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51DA4-413E-4885-B920-666D567CF3CC}"/>
              </a:ext>
            </a:extLst>
          </p:cNvPr>
          <p:cNvSpPr/>
          <p:nvPr/>
        </p:nvSpPr>
        <p:spPr>
          <a:xfrm>
            <a:off x="141402" y="2671289"/>
            <a:ext cx="3547620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13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RESULTATS APPROCHE QUALITATIVE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B63414-F349-41EF-9202-7D2E283D02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554" y="3159434"/>
            <a:ext cx="3547620" cy="262678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9CA1B6-041D-4016-8D29-FFBC72C0B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6" y="3159434"/>
            <a:ext cx="3303323" cy="28718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C4AA2D-2689-44B5-92A2-2D247AE6431C}"/>
              </a:ext>
            </a:extLst>
          </p:cNvPr>
          <p:cNvSpPr txBox="1"/>
          <p:nvPr/>
        </p:nvSpPr>
        <p:spPr>
          <a:xfrm>
            <a:off x="232146" y="1800520"/>
            <a:ext cx="11893722" cy="677108"/>
          </a:xfrm>
          <a:prstGeom prst="rect">
            <a:avLst/>
          </a:prstGeom>
          <a:solidFill>
            <a:srgbClr val="ECE6F2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Nuages de mots : </a:t>
            </a:r>
            <a:r>
              <a:rPr lang="fr-FR" dirty="0"/>
              <a:t>mots clés que ressortent les différentes propositions faites par les participants lors des échanges et réponses ouvertes.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7CA63D-9FFF-4CA8-8B0A-712CBA93C65D}"/>
              </a:ext>
            </a:extLst>
          </p:cNvPr>
          <p:cNvSpPr txBox="1"/>
          <p:nvPr/>
        </p:nvSpPr>
        <p:spPr>
          <a:xfrm>
            <a:off x="-50431" y="2671289"/>
            <a:ext cx="3915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4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Journée </a:t>
            </a:r>
            <a:r>
              <a:rPr lang="fr-FR" sz="2400" b="1" i="0" u="none" strike="noStrike" dirty="0" err="1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Festi</a:t>
            </a:r>
            <a:r>
              <a:rPr lang="fr-FR" sz="24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400" b="1" i="0" u="none" strike="noStrike" dirty="0" err="1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bout’chou</a:t>
            </a:r>
            <a:endParaRPr lang="fr-FR" sz="2400" b="1" i="0" u="none" strike="noStrike" dirty="0">
              <a:solidFill>
                <a:srgbClr val="652D6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968068-283F-4D43-9950-463DEB0121F4}"/>
              </a:ext>
            </a:extLst>
          </p:cNvPr>
          <p:cNvSpPr txBox="1"/>
          <p:nvPr/>
        </p:nvSpPr>
        <p:spPr>
          <a:xfrm>
            <a:off x="4132228" y="2697769"/>
            <a:ext cx="330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4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Retour enfants 9-11 ans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EF196E-AED4-46F5-9EBF-DEDD26F33556}"/>
              </a:ext>
            </a:extLst>
          </p:cNvPr>
          <p:cNvSpPr/>
          <p:nvPr/>
        </p:nvSpPr>
        <p:spPr>
          <a:xfrm>
            <a:off x="4057050" y="2671289"/>
            <a:ext cx="3547620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284C05-7C73-446A-9E6C-63F3DCDDD8D9}"/>
              </a:ext>
            </a:extLst>
          </p:cNvPr>
          <p:cNvSpPr/>
          <p:nvPr/>
        </p:nvSpPr>
        <p:spPr>
          <a:xfrm>
            <a:off x="7871681" y="2671289"/>
            <a:ext cx="3949531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E8D0F7-9DC3-4F89-9B1A-650B05C6438B}"/>
              </a:ext>
            </a:extLst>
          </p:cNvPr>
          <p:cNvSpPr txBox="1"/>
          <p:nvPr/>
        </p:nvSpPr>
        <p:spPr>
          <a:xfrm>
            <a:off x="8214726" y="2685746"/>
            <a:ext cx="330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4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Retour jeunes 12-17 ans</a:t>
            </a:r>
          </a:p>
        </p:txBody>
      </p:sp>
    </p:spTree>
    <p:extLst>
      <p:ext uri="{BB962C8B-B14F-4D97-AF65-F5344CB8AC3E}">
        <p14:creationId xmlns:p14="http://schemas.microsoft.com/office/powerpoint/2010/main" val="399872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3E99C11-E470-4EE8-8610-3ABB156B55D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56" y="3400477"/>
            <a:ext cx="3532713" cy="22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SYNTHESE – Nuages de mots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51DA4-413E-4885-B920-666D567CF3CC}"/>
              </a:ext>
            </a:extLst>
          </p:cNvPr>
          <p:cNvSpPr/>
          <p:nvPr/>
        </p:nvSpPr>
        <p:spPr>
          <a:xfrm>
            <a:off x="141402" y="2671289"/>
            <a:ext cx="3547620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14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RESULTATS APPROCHE QUALITATIVE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C4AA2D-2689-44B5-92A2-2D247AE6431C}"/>
              </a:ext>
            </a:extLst>
          </p:cNvPr>
          <p:cNvSpPr txBox="1"/>
          <p:nvPr/>
        </p:nvSpPr>
        <p:spPr>
          <a:xfrm>
            <a:off x="232146" y="1800520"/>
            <a:ext cx="11893722" cy="677108"/>
          </a:xfrm>
          <a:prstGeom prst="rect">
            <a:avLst/>
          </a:prstGeom>
          <a:solidFill>
            <a:srgbClr val="ECE6F2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Nuages de mots : </a:t>
            </a:r>
            <a:r>
              <a:rPr lang="fr-FR" dirty="0"/>
              <a:t>mots clés que ressortent les différentes propositions faites par les participants lors des échanges et réponses ouvertes.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7CA63D-9FFF-4CA8-8B0A-712CBA93C65D}"/>
              </a:ext>
            </a:extLst>
          </p:cNvPr>
          <p:cNvSpPr txBox="1"/>
          <p:nvPr/>
        </p:nvSpPr>
        <p:spPr>
          <a:xfrm>
            <a:off x="-50431" y="2727851"/>
            <a:ext cx="3915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0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Journée du matrimoine 2020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1968068-283F-4D43-9950-463DEB0121F4}"/>
              </a:ext>
            </a:extLst>
          </p:cNvPr>
          <p:cNvSpPr txBox="1"/>
          <p:nvPr/>
        </p:nvSpPr>
        <p:spPr>
          <a:xfrm>
            <a:off x="4132228" y="2697769"/>
            <a:ext cx="3303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0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Questionnaire maison 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EF196E-AED4-46F5-9EBF-DEDD26F33556}"/>
              </a:ext>
            </a:extLst>
          </p:cNvPr>
          <p:cNvSpPr/>
          <p:nvPr/>
        </p:nvSpPr>
        <p:spPr>
          <a:xfrm>
            <a:off x="4057050" y="2671289"/>
            <a:ext cx="3547620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284C05-7C73-446A-9E6C-63F3DCDDD8D9}"/>
              </a:ext>
            </a:extLst>
          </p:cNvPr>
          <p:cNvSpPr/>
          <p:nvPr/>
        </p:nvSpPr>
        <p:spPr>
          <a:xfrm>
            <a:off x="7871681" y="2671289"/>
            <a:ext cx="3949531" cy="3465300"/>
          </a:xfrm>
          <a:prstGeom prst="rect">
            <a:avLst/>
          </a:prstGeom>
          <a:noFill/>
          <a:ln>
            <a:solidFill>
              <a:srgbClr val="A48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E8D0F7-9DC3-4F89-9B1A-650B05C6438B}"/>
              </a:ext>
            </a:extLst>
          </p:cNvPr>
          <p:cNvSpPr txBox="1"/>
          <p:nvPr/>
        </p:nvSpPr>
        <p:spPr>
          <a:xfrm>
            <a:off x="8214726" y="2685746"/>
            <a:ext cx="3303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fr-FR" sz="2000" b="1" i="0" u="none" strike="noStrike" dirty="0">
                <a:solidFill>
                  <a:srgbClr val="652D6D"/>
                </a:solidFill>
                <a:effectLst/>
                <a:latin typeface="Calibri" panose="020F0502020204030204" pitchFamily="34" charset="0"/>
              </a:rPr>
              <a:t>Questionnaire Bibliothèque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64E007-F773-4B32-BE78-3AA08AD50D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08" y="3115074"/>
            <a:ext cx="3154818" cy="294849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4D6887-5E6B-469F-AA20-A1C3E76ABE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52" y="3127961"/>
            <a:ext cx="3860910" cy="28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4037934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2975754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3414359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347320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         RESTITUTION DE LA CONCERTATION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D71D6BA-C80C-44E8-90EC-B1A014BA8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3085949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B39A53-C74E-48AE-8F7B-92F4EA14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774" y="4568289"/>
            <a:ext cx="4330046" cy="1795313"/>
          </a:xfrm>
        </p:spPr>
        <p:txBody>
          <a:bodyPr anchor="ctr" anchorCtr="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Présentation dans la Maison M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Activités diverses avec des associations locales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Ateliers avec la Médiathèque 31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Temps formel de restitution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Gouter dans le parc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56DBD-B5B7-4CF3-8E98-BDBB23C4E85F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A23EB3-4B46-488B-9743-9E898CD280C4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893E2-07A4-4235-9235-46283D72DF7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A0AFC0-47A6-4FF0-BBA0-5D3C7F8FBA62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RESTITUTION DE LA CONCERTATION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5D9596F-8216-4B28-91F5-330134A8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2FEB6BE-71B8-44E4-A9AB-B4881A3447F0}"/>
              </a:ext>
            </a:extLst>
          </p:cNvPr>
          <p:cNvSpPr txBox="1"/>
          <p:nvPr/>
        </p:nvSpPr>
        <p:spPr>
          <a:xfrm>
            <a:off x="99708" y="6476763"/>
            <a:ext cx="11641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chemeClr val="tx1"/>
                </a:solidFill>
              </a:rPr>
              <a:t>*Réseau Mémo : </a:t>
            </a:r>
            <a:r>
              <a:rPr lang="fr-FR" sz="1400" i="1" dirty="0">
                <a:solidFill>
                  <a:schemeClr val="tx1"/>
                </a:solidFill>
              </a:rPr>
              <a:t>Réseau rassemblant les médiathèques des communes de l’intercommunalité de la CCCB (Communauté de Communes des Coteaux Bellevue)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53ACB4-88A0-4B50-83B1-4A9C5275697A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Restitution auprès des 3 parties prenantes</a:t>
            </a:r>
          </a:p>
        </p:txBody>
      </p:sp>
      <p:pic>
        <p:nvPicPr>
          <p:cNvPr id="24" name="Image 23" descr="Une image contenant intérieur, mur, noir&#10;&#10;Description générée automatiquement">
            <a:extLst>
              <a:ext uri="{FF2B5EF4-FFF2-40B4-BE49-F238E27FC236}">
                <a16:creationId xmlns:a16="http://schemas.microsoft.com/office/drawing/2014/main" id="{9F6A1B45-61DE-4A45-BBC2-5357EF024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44724" y="1961758"/>
            <a:ext cx="2839050" cy="2287500"/>
          </a:xfrm>
          <a:prstGeom prst="rect">
            <a:avLst/>
          </a:prstGeom>
        </p:spPr>
      </p:pic>
      <p:pic>
        <p:nvPicPr>
          <p:cNvPr id="20" name="Image 19" descr="Une image contenant extérieur, ciel, personne, gens&#10;&#10;Description générée automatiquement">
            <a:extLst>
              <a:ext uri="{FF2B5EF4-FFF2-40B4-BE49-F238E27FC236}">
                <a16:creationId xmlns:a16="http://schemas.microsoft.com/office/drawing/2014/main" id="{B8BB7C60-3DD4-44D7-851E-DA27FFDF81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244" y="4597615"/>
            <a:ext cx="3522755" cy="182433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1964FBF-A38B-4750-A915-D65E48E39FD8}"/>
              </a:ext>
            </a:extLst>
          </p:cNvPr>
          <p:cNvSpPr txBox="1"/>
          <p:nvPr/>
        </p:nvSpPr>
        <p:spPr>
          <a:xfrm>
            <a:off x="385475" y="1922655"/>
            <a:ext cx="26879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fr-FR"/>
            </a:defPPr>
            <a:lvl1pPr marL="180000">
              <a:defRPr sz="2400" b="1">
                <a:solidFill>
                  <a:schemeClr val="bg1"/>
                </a:solidFill>
                <a:latin typeface="Affogato-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Elus Locaux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AB76FD-AD55-4405-8EAB-4FD1FEEAE889}"/>
              </a:ext>
            </a:extLst>
          </p:cNvPr>
          <p:cNvSpPr txBox="1"/>
          <p:nvPr/>
        </p:nvSpPr>
        <p:spPr>
          <a:xfrm>
            <a:off x="385475" y="2712573"/>
            <a:ext cx="2687971" cy="6758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fr-FR"/>
            </a:defPPr>
            <a:lvl1pPr marL="180000">
              <a:defRPr sz="2800" b="1">
                <a:solidFill>
                  <a:schemeClr val="bg1"/>
                </a:solidFill>
                <a:latin typeface="Affogato-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400" dirty="0"/>
              <a:t>Partenaires et Réseau Mémo*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8842271-46D3-466C-A439-24682214A525}"/>
              </a:ext>
            </a:extLst>
          </p:cNvPr>
          <p:cNvSpPr txBox="1"/>
          <p:nvPr/>
        </p:nvSpPr>
        <p:spPr>
          <a:xfrm>
            <a:off x="389087" y="3644221"/>
            <a:ext cx="2701896" cy="8649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fr-FR"/>
            </a:defPPr>
            <a:lvl1pPr marL="180000">
              <a:defRPr sz="2400" b="1">
                <a:solidFill>
                  <a:schemeClr val="bg1"/>
                </a:solidFill>
                <a:latin typeface="Affogato-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Population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B05AF1C-B2F5-47E6-8DC3-A72D6598F915}"/>
              </a:ext>
            </a:extLst>
          </p:cNvPr>
          <p:cNvSpPr txBox="1"/>
          <p:nvPr/>
        </p:nvSpPr>
        <p:spPr>
          <a:xfrm>
            <a:off x="4185775" y="1914420"/>
            <a:ext cx="29056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L="180000">
              <a:defRPr sz="2800" b="1">
                <a:solidFill>
                  <a:srgbClr val="652D6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Conseil Municipal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094326-58C8-4679-8C62-FD813EF8CA58}"/>
              </a:ext>
            </a:extLst>
          </p:cNvPr>
          <p:cNvSpPr txBox="1"/>
          <p:nvPr/>
        </p:nvSpPr>
        <p:spPr>
          <a:xfrm>
            <a:off x="4185774" y="2712573"/>
            <a:ext cx="3440711" cy="675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L="180000">
              <a:defRPr sz="2800" b="1">
                <a:solidFill>
                  <a:srgbClr val="652D6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Réunion Spécifique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1DB5067-03C4-4AD7-A350-9E3085253FE1}"/>
              </a:ext>
            </a:extLst>
          </p:cNvPr>
          <p:cNvSpPr txBox="1"/>
          <p:nvPr/>
        </p:nvSpPr>
        <p:spPr>
          <a:xfrm>
            <a:off x="4185775" y="3644222"/>
            <a:ext cx="4122484" cy="864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 marL="180000">
              <a:defRPr sz="2800" b="1">
                <a:solidFill>
                  <a:srgbClr val="652D6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Evènement lors du Week-end du Matrimoine (18-19 sept.)</a:t>
            </a:r>
          </a:p>
        </p:txBody>
      </p: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D1F730E1-D29A-45B0-B116-A401A83D3031}"/>
              </a:ext>
            </a:extLst>
          </p:cNvPr>
          <p:cNvSpPr/>
          <p:nvPr/>
        </p:nvSpPr>
        <p:spPr>
          <a:xfrm>
            <a:off x="3545064" y="1921643"/>
            <a:ext cx="424805" cy="52322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D7BDE757-C0CB-4C01-976C-B97F2E02AEFA}"/>
              </a:ext>
            </a:extLst>
          </p:cNvPr>
          <p:cNvSpPr/>
          <p:nvPr/>
        </p:nvSpPr>
        <p:spPr>
          <a:xfrm>
            <a:off x="3238853" y="1921643"/>
            <a:ext cx="424805" cy="52322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35" name="Flèche : chevron 34">
            <a:extLst>
              <a:ext uri="{FF2B5EF4-FFF2-40B4-BE49-F238E27FC236}">
                <a16:creationId xmlns:a16="http://schemas.microsoft.com/office/drawing/2014/main" id="{3BE75406-6B51-4477-8967-68B9D4FCB5D9}"/>
              </a:ext>
            </a:extLst>
          </p:cNvPr>
          <p:cNvSpPr/>
          <p:nvPr/>
        </p:nvSpPr>
        <p:spPr>
          <a:xfrm>
            <a:off x="3545064" y="2699723"/>
            <a:ext cx="424805" cy="68870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AA0E1D1F-0C4C-49C1-AC96-A652F5D79465}"/>
              </a:ext>
            </a:extLst>
          </p:cNvPr>
          <p:cNvSpPr/>
          <p:nvPr/>
        </p:nvSpPr>
        <p:spPr>
          <a:xfrm>
            <a:off x="3238853" y="2699723"/>
            <a:ext cx="424805" cy="68870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C816BA0D-8CEC-474B-8B96-B4C55CF037BE}"/>
              </a:ext>
            </a:extLst>
          </p:cNvPr>
          <p:cNvSpPr/>
          <p:nvPr/>
        </p:nvSpPr>
        <p:spPr>
          <a:xfrm>
            <a:off x="3545064" y="3644220"/>
            <a:ext cx="424805" cy="8649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38" name="Flèche : chevron 37">
            <a:extLst>
              <a:ext uri="{FF2B5EF4-FFF2-40B4-BE49-F238E27FC236}">
                <a16:creationId xmlns:a16="http://schemas.microsoft.com/office/drawing/2014/main" id="{65CE6466-802A-4588-8C04-04B5C48EB201}"/>
              </a:ext>
            </a:extLst>
          </p:cNvPr>
          <p:cNvSpPr/>
          <p:nvPr/>
        </p:nvSpPr>
        <p:spPr>
          <a:xfrm>
            <a:off x="3238853" y="3644221"/>
            <a:ext cx="424805" cy="86494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endParaRPr lang="fr-FR" sz="2800" b="1">
              <a:solidFill>
                <a:schemeClr val="bg1"/>
              </a:solidFill>
              <a:latin typeface="Affoga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924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932C23D1-4F27-4632-9003-CB1C5A45FD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84" y="4237766"/>
            <a:ext cx="2471061" cy="2570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CF5E76-A203-4DA0-AE00-EBCDD530FB26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56AD7D-4ECC-45DF-A448-05F6F455BF8D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045C4-559C-45C1-B5A7-A9277C0B8659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773EF-968F-426D-B70A-8830BEC6DA4F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RESTITUTION DE LA CONCERTATION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B3BC4B-C966-46E1-9B93-5756785E0D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ACDCE2-8F30-403A-8D5C-ED75D90E58D1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Présentation ludique sous forme de BD dans la Maison 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86F0414-6DCB-4EE3-9193-61D3F251AF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1" y="1604323"/>
            <a:ext cx="3328331" cy="2598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31EBA72-BA2A-4F52-A06C-4DCE46F0EC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200" y="1604325"/>
            <a:ext cx="1669372" cy="12945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777FC4B-1D03-4B14-8780-46B17F0A4E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200" y="2895356"/>
            <a:ext cx="1657988" cy="12847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A1AE43B-6AB5-4E20-AE62-A40DCB5253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18" y="1607821"/>
            <a:ext cx="3209400" cy="257232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0E84606-6BF7-4570-A86B-7E739D8F8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621" y="1609186"/>
            <a:ext cx="3215205" cy="257096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A06D112-6E8C-45A5-B54B-F252BB24E4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0" y="4199071"/>
            <a:ext cx="3328331" cy="265892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333B089-0559-4D67-BEBC-BDFE6C7EFD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370" y="4208799"/>
            <a:ext cx="3328330" cy="26492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5343BA9-D79F-46AA-AB75-F3EBB84FA87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227" y="4199071"/>
            <a:ext cx="3328330" cy="26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4037934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Retour sur la 1</a:t>
            </a:r>
            <a:r>
              <a:rPr lang="fr-FR" sz="2800" b="1" baseline="30000" dirty="0">
                <a:solidFill>
                  <a:srgbClr val="652D6D"/>
                </a:solidFill>
              </a:rPr>
              <a:t>ère</a:t>
            </a:r>
            <a:r>
              <a:rPr lang="fr-FR" sz="2800" b="1" dirty="0">
                <a:solidFill>
                  <a:srgbClr val="652D6D"/>
                </a:solidFill>
              </a:rPr>
              <a:t> phase de la concertation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2975754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3414359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347320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CONCLUSIONS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D71D6BA-C80C-44E8-90EC-B1A014BA8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3085949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Retour d’expérience enrichissant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19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BILAN DE LA 1</a:t>
            </a:r>
            <a:r>
              <a:rPr lang="fr-FR" sz="3600" b="1" baseline="30000" dirty="0">
                <a:solidFill>
                  <a:schemeClr val="bg1"/>
                </a:solidFill>
                <a:latin typeface="Affogato-Regular"/>
              </a:rPr>
              <a:t>ère</a:t>
            </a:r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PHASE DE LA CONCERTATION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49446BF-ABC4-4082-9A38-5AEF6FFF42E7}"/>
              </a:ext>
            </a:extLst>
          </p:cNvPr>
          <p:cNvSpPr txBox="1"/>
          <p:nvPr/>
        </p:nvSpPr>
        <p:spPr>
          <a:xfrm>
            <a:off x="1913640" y="1704746"/>
            <a:ext cx="9426803" cy="1283123"/>
          </a:xfrm>
          <a:prstGeom prst="rect">
            <a:avLst/>
          </a:prstGeom>
          <a:solidFill>
            <a:srgbClr val="ECE6F2"/>
          </a:solidFill>
        </p:spPr>
        <p:txBody>
          <a:bodyPr wrap="square">
            <a:noAutofit/>
          </a:bodyPr>
          <a:lstStyle/>
          <a:p>
            <a:r>
              <a:rPr lang="fr-FR" sz="2400" b="1" dirty="0">
                <a:solidFill>
                  <a:srgbClr val="652D6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Forte Participation citoyenne</a:t>
            </a: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Fort intérêt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des habitants et des partenaires pour le projet de la Maison M </a:t>
            </a:r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1268796B-A1FC-4C0F-B9EE-07DC0283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74" y="1948240"/>
            <a:ext cx="1543553" cy="10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869E3A5F-C5A2-4E0C-979E-E48ADA4B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31" y="3230496"/>
            <a:ext cx="1558590" cy="15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E7493B3-2455-40B1-81EA-6DAFCF970D76}"/>
              </a:ext>
            </a:extLst>
          </p:cNvPr>
          <p:cNvSpPr txBox="1"/>
          <p:nvPr/>
        </p:nvSpPr>
        <p:spPr>
          <a:xfrm>
            <a:off x="2328421" y="3230496"/>
            <a:ext cx="9012023" cy="1558590"/>
          </a:xfrm>
          <a:prstGeom prst="rect">
            <a:avLst/>
          </a:prstGeom>
          <a:solidFill>
            <a:srgbClr val="ECE6F2"/>
          </a:solidFill>
        </p:spPr>
        <p:txBody>
          <a:bodyPr wrap="square">
            <a:noAutofit/>
          </a:bodyPr>
          <a:lstStyle/>
          <a:p>
            <a:r>
              <a:rPr lang="fr-FR" sz="2400" b="1" dirty="0">
                <a:solidFill>
                  <a:srgbClr val="652D6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attentes des habitants</a:t>
            </a: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Bénéficier d’un lieu </a:t>
            </a:r>
            <a:r>
              <a:rPr lang="fr-F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vivant et dynamique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avec des </a:t>
            </a:r>
            <a:r>
              <a:rPr lang="fr-F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espaces partagés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et </a:t>
            </a:r>
            <a:r>
              <a:rPr lang="fr-F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intimistes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Echanger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 sur des</a:t>
            </a:r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 thématiques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et passer du 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bon temps ensemble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Profiter d’un </a:t>
            </a:r>
            <a:r>
              <a:rPr lang="fr-F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service de proximité et complémentaire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à celui du territoire</a:t>
            </a:r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3ADF7C-3505-4DF0-B6DD-013557321E1A}"/>
              </a:ext>
            </a:extLst>
          </p:cNvPr>
          <p:cNvGrpSpPr/>
          <p:nvPr/>
        </p:nvGrpSpPr>
        <p:grpSpPr>
          <a:xfrm>
            <a:off x="6563316" y="5012354"/>
            <a:ext cx="4308364" cy="1689901"/>
            <a:chOff x="6167389" y="4588149"/>
            <a:chExt cx="4308364" cy="16899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A98644-61D0-403B-92ED-AF58CC511C10}"/>
                </a:ext>
              </a:extLst>
            </p:cNvPr>
            <p:cNvSpPr/>
            <p:nvPr/>
          </p:nvSpPr>
          <p:spPr>
            <a:xfrm>
              <a:off x="6167389" y="4601968"/>
              <a:ext cx="4308364" cy="167608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000" algn="ctr"/>
              <a:r>
                <a:rPr lang="fr-FR" sz="2800" b="1" dirty="0">
                  <a:solidFill>
                    <a:srgbClr val="9C46A8"/>
                  </a:solidFill>
                </a:rPr>
                <a:t>2</a:t>
              </a:r>
              <a:r>
                <a:rPr lang="fr-FR" sz="2800" b="1" baseline="30000" dirty="0">
                  <a:solidFill>
                    <a:srgbClr val="9C46A8"/>
                  </a:solidFill>
                </a:rPr>
                <a:t>ème</a:t>
              </a:r>
              <a:r>
                <a:rPr lang="fr-FR" sz="2800" b="1" dirty="0">
                  <a:solidFill>
                    <a:srgbClr val="9C46A8"/>
                  </a:solidFill>
                </a:rPr>
                <a:t> étape :</a:t>
              </a:r>
            </a:p>
            <a:p>
              <a:pPr marL="180000" algn="ctr"/>
              <a:r>
                <a:rPr lang="fr-FR" sz="2800" b="1" dirty="0">
                  <a:solidFill>
                    <a:srgbClr val="652D6D"/>
                  </a:solidFill>
                </a:rPr>
                <a:t>ATELIERS THEMATIQUES PARTICIPATIFS</a:t>
              </a:r>
            </a:p>
          </p:txBody>
        </p:sp>
        <p:pic>
          <p:nvPicPr>
            <p:cNvPr id="23" name="Graphique 22" descr="Réunion avec un remplissage uni">
              <a:extLst>
                <a:ext uri="{FF2B5EF4-FFF2-40B4-BE49-F238E27FC236}">
                  <a16:creationId xmlns:a16="http://schemas.microsoft.com/office/drawing/2014/main" id="{E032C726-66C1-4AC6-8F10-3E8CF76D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2802" y="4588149"/>
              <a:ext cx="543235" cy="543235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47B1A9-E2CD-4532-983F-283FCFE4479C}"/>
              </a:ext>
            </a:extLst>
          </p:cNvPr>
          <p:cNvGrpSpPr/>
          <p:nvPr/>
        </p:nvGrpSpPr>
        <p:grpSpPr>
          <a:xfrm>
            <a:off x="1024046" y="5026173"/>
            <a:ext cx="3959258" cy="1676082"/>
            <a:chOff x="1514240" y="5026173"/>
            <a:chExt cx="3959258" cy="16760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67C40C-CA43-4BBA-A0A3-32861D234DE0}"/>
                </a:ext>
              </a:extLst>
            </p:cNvPr>
            <p:cNvSpPr/>
            <p:nvPr/>
          </p:nvSpPr>
          <p:spPr>
            <a:xfrm>
              <a:off x="1514240" y="5026173"/>
              <a:ext cx="3959258" cy="167608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rgbClr val="652D6D"/>
                  </a:solidFill>
                </a:rPr>
                <a:t>Concertation Publique</a:t>
              </a:r>
            </a:p>
            <a:p>
              <a:pPr algn="ctr"/>
              <a:r>
                <a:rPr lang="fr-FR" sz="2800" b="1" dirty="0">
                  <a:solidFill>
                    <a:srgbClr val="9C46A8"/>
                  </a:solidFill>
                </a:rPr>
                <a:t>Résultats de la 1</a:t>
              </a:r>
              <a:r>
                <a:rPr lang="fr-FR" sz="2800" b="1" baseline="30000" dirty="0">
                  <a:solidFill>
                    <a:srgbClr val="9C46A8"/>
                  </a:solidFill>
                </a:rPr>
                <a:t>ère</a:t>
              </a:r>
              <a:r>
                <a:rPr lang="fr-FR" sz="2800" b="1" dirty="0">
                  <a:solidFill>
                    <a:srgbClr val="9C46A8"/>
                  </a:solidFill>
                </a:rPr>
                <a:t> phase</a:t>
              </a:r>
              <a:endParaRPr lang="fr-FR" sz="2800" b="1" dirty="0">
                <a:solidFill>
                  <a:srgbClr val="652D6D"/>
                </a:solidFill>
              </a:endParaRPr>
            </a:p>
          </p:txBody>
        </p:sp>
        <p:pic>
          <p:nvPicPr>
            <p:cNvPr id="24" name="Graphique 23" descr="Porte-bloc avec un remplissage uni">
              <a:extLst>
                <a:ext uri="{FF2B5EF4-FFF2-40B4-BE49-F238E27FC236}">
                  <a16:creationId xmlns:a16="http://schemas.microsoft.com/office/drawing/2014/main" id="{F3125CFE-89CC-4424-804C-0B60E4B45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37602" y="5040635"/>
              <a:ext cx="461665" cy="461665"/>
            </a:xfrm>
            <a:prstGeom prst="rect">
              <a:avLst/>
            </a:prstGeom>
          </p:spPr>
        </p:pic>
        <p:pic>
          <p:nvPicPr>
            <p:cNvPr id="25" name="Graphique 24" descr="Commentaire en cœur avec un remplissage uni">
              <a:extLst>
                <a:ext uri="{FF2B5EF4-FFF2-40B4-BE49-F238E27FC236}">
                  <a16:creationId xmlns:a16="http://schemas.microsoft.com/office/drawing/2014/main" id="{B9EDF13F-6321-41AC-92AF-C5C3CD0F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603688" y="5050062"/>
              <a:ext cx="461665" cy="461665"/>
            </a:xfrm>
            <a:prstGeom prst="rect">
              <a:avLst/>
            </a:prstGeom>
          </p:spPr>
        </p:pic>
      </p:grp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38AC3ED-8AC4-4285-8E73-E07E20CAC7DB}"/>
              </a:ext>
            </a:extLst>
          </p:cNvPr>
          <p:cNvSpPr/>
          <p:nvPr/>
        </p:nvSpPr>
        <p:spPr>
          <a:xfrm>
            <a:off x="5566858" y="5371614"/>
            <a:ext cx="903561" cy="923625"/>
          </a:xfrm>
          <a:prstGeom prst="rightArrow">
            <a:avLst/>
          </a:prstGeom>
          <a:solidFill>
            <a:srgbClr val="65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A9B78-76DE-43B5-9A86-5B4E463F85C5}"/>
              </a:ext>
            </a:extLst>
          </p:cNvPr>
          <p:cNvSpPr/>
          <p:nvPr/>
        </p:nvSpPr>
        <p:spPr>
          <a:xfrm>
            <a:off x="5407263" y="5602383"/>
            <a:ext cx="133395" cy="465677"/>
          </a:xfrm>
          <a:prstGeom prst="rect">
            <a:avLst/>
          </a:prstGeom>
          <a:solidFill>
            <a:srgbClr val="65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744958-BC2C-4357-8AFE-663AA18BCFD6}"/>
              </a:ext>
            </a:extLst>
          </p:cNvPr>
          <p:cNvSpPr/>
          <p:nvPr/>
        </p:nvSpPr>
        <p:spPr>
          <a:xfrm>
            <a:off x="5283200" y="5602383"/>
            <a:ext cx="91842" cy="465677"/>
          </a:xfrm>
          <a:prstGeom prst="rect">
            <a:avLst/>
          </a:prstGeom>
          <a:solidFill>
            <a:srgbClr val="65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1528C-A887-48F4-945F-736CCED6815E}"/>
              </a:ext>
            </a:extLst>
          </p:cNvPr>
          <p:cNvSpPr/>
          <p:nvPr/>
        </p:nvSpPr>
        <p:spPr>
          <a:xfrm>
            <a:off x="5196469" y="5602383"/>
            <a:ext cx="45719" cy="465677"/>
          </a:xfrm>
          <a:prstGeom prst="rect">
            <a:avLst/>
          </a:prstGeom>
          <a:solidFill>
            <a:srgbClr val="65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4037934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Contexte et Engagement politique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2975754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3414359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347320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INTRODUCTION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D71D6BA-C80C-44E8-90EC-B1A014BA8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3085949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Participation citoyenne à la réalisation du programme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20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2</a:t>
            </a:r>
            <a:r>
              <a:rPr lang="fr-FR" sz="3600" b="1" baseline="30000" dirty="0">
                <a:solidFill>
                  <a:schemeClr val="bg1"/>
                </a:solidFill>
                <a:latin typeface="Affogato-Regular"/>
              </a:rPr>
              <a:t>ème</a:t>
            </a:r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PHASE DE CONCERTATION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736BA93-F362-4E65-87AE-2C83D301D2AE}"/>
              </a:ext>
            </a:extLst>
          </p:cNvPr>
          <p:cNvSpPr txBox="1"/>
          <p:nvPr/>
        </p:nvSpPr>
        <p:spPr>
          <a:xfrm>
            <a:off x="659753" y="1852358"/>
            <a:ext cx="4722952" cy="954107"/>
          </a:xfrm>
          <a:prstGeom prst="rect">
            <a:avLst/>
          </a:prstGeom>
          <a:solidFill>
            <a:srgbClr val="98BF3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ATELIERS THEMATIQUES PARTICIPATIFS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7CE96-CA3F-40DD-8551-D5A9F587108A}"/>
              </a:ext>
            </a:extLst>
          </p:cNvPr>
          <p:cNvSpPr/>
          <p:nvPr/>
        </p:nvSpPr>
        <p:spPr>
          <a:xfrm>
            <a:off x="659753" y="2997721"/>
            <a:ext cx="4722952" cy="2290713"/>
          </a:xfrm>
          <a:prstGeom prst="rect">
            <a:avLst/>
          </a:prstGeom>
          <a:solidFill>
            <a:srgbClr val="F6FAF4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Constitution de groupes de réflexion sur les thèmes mis en évidence lors de la concertation.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5E08F3-1E9E-4988-A596-E0B7D1EEA754}"/>
              </a:ext>
            </a:extLst>
          </p:cNvPr>
          <p:cNvSpPr txBox="1"/>
          <p:nvPr/>
        </p:nvSpPr>
        <p:spPr>
          <a:xfrm>
            <a:off x="6770895" y="1852358"/>
            <a:ext cx="4722952" cy="954107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2800" b="1" dirty="0"/>
              <a:t>PROGRAMMISTE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5D008-07B1-4E35-9A12-9585BEE36B9A}"/>
              </a:ext>
            </a:extLst>
          </p:cNvPr>
          <p:cNvSpPr/>
          <p:nvPr/>
        </p:nvSpPr>
        <p:spPr>
          <a:xfrm>
            <a:off x="6770895" y="2995746"/>
            <a:ext cx="4722952" cy="2290713"/>
          </a:xfrm>
          <a:prstGeom prst="rect">
            <a:avLst/>
          </a:prstGeom>
          <a:solidFill>
            <a:srgbClr val="FFFAEB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Travail en cours, effectué conjointement avec un programmiste sélectionné à </a:t>
            </a:r>
            <a:r>
              <a:rPr lang="fr-FR" b="1">
                <a:solidFill>
                  <a:schemeClr val="tx1"/>
                </a:solidFill>
              </a:rPr>
              <a:t>l’automne 2021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BECF9E2-4C5E-4187-9F44-018D8D5A0CEC}"/>
              </a:ext>
            </a:extLst>
          </p:cNvPr>
          <p:cNvSpPr txBox="1"/>
          <p:nvPr/>
        </p:nvSpPr>
        <p:spPr>
          <a:xfrm>
            <a:off x="2297465" y="5420421"/>
            <a:ext cx="7597067" cy="1376056"/>
          </a:xfrm>
          <a:prstGeom prst="rect">
            <a:avLst/>
          </a:prstGeom>
          <a:solidFill>
            <a:srgbClr val="ECE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fr-FR"/>
            </a:defPPr>
            <a:lvl1pPr marL="180000">
              <a:defRPr sz="3600" b="1">
                <a:solidFill>
                  <a:schemeClr val="bg1"/>
                </a:solidFill>
                <a:latin typeface="Affogato-Regular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400" dirty="0">
                <a:solidFill>
                  <a:srgbClr val="652D6D"/>
                </a:solidFill>
                <a:sym typeface="Wingdings" panose="05000000000000000000" pitchFamily="2" charset="2"/>
              </a:rPr>
              <a:t>Si vous souhaitez participer aux Ateliers : </a:t>
            </a:r>
          </a:p>
          <a:p>
            <a:pPr algn="ctr"/>
            <a:r>
              <a:rPr lang="fr-FR" sz="2400" dirty="0">
                <a:solidFill>
                  <a:srgbClr val="652D6D"/>
                </a:solidFill>
                <a:sym typeface="Wingdings" panose="05000000000000000000" pitchFamily="2" charset="2"/>
              </a:rPr>
              <a:t>Laissez nous vos coordonnées !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BB288434-6F34-44DD-9FF3-C201DD6A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624" y="5475740"/>
            <a:ext cx="1224458" cy="10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’image source">
            <a:extLst>
              <a:ext uri="{FF2B5EF4-FFF2-40B4-BE49-F238E27FC236}">
                <a16:creationId xmlns:a16="http://schemas.microsoft.com/office/drawing/2014/main" id="{4EDE956F-9121-4407-B40E-4C8AD907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49" y="5633245"/>
            <a:ext cx="1393781" cy="10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Flèche : courbe dans le sens des aiguilles d’une montre avec un remplissage uni">
            <a:extLst>
              <a:ext uri="{FF2B5EF4-FFF2-40B4-BE49-F238E27FC236}">
                <a16:creationId xmlns:a16="http://schemas.microsoft.com/office/drawing/2014/main" id="{77241755-E61D-46A4-A184-D5C115F18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950585">
            <a:off x="5646562" y="3103797"/>
            <a:ext cx="914400" cy="914400"/>
          </a:xfrm>
          <a:prstGeom prst="rect">
            <a:avLst/>
          </a:prstGeom>
        </p:spPr>
      </p:pic>
      <p:pic>
        <p:nvPicPr>
          <p:cNvPr id="21" name="Graphique 20" descr="Flèche : courbe dans le sens des aiguilles d’une montre avec un remplissage uni">
            <a:extLst>
              <a:ext uri="{FF2B5EF4-FFF2-40B4-BE49-F238E27FC236}">
                <a16:creationId xmlns:a16="http://schemas.microsoft.com/office/drawing/2014/main" id="{589B8C28-EBD9-4105-AB78-44630CEE6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76910">
            <a:off x="5646561" y="4128195"/>
            <a:ext cx="914400" cy="914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F8D2BBD-3B8D-4410-AFD5-EF34A72ABDAB}"/>
              </a:ext>
            </a:extLst>
          </p:cNvPr>
          <p:cNvSpPr txBox="1"/>
          <p:nvPr/>
        </p:nvSpPr>
        <p:spPr>
          <a:xfrm>
            <a:off x="6789748" y="4617716"/>
            <a:ext cx="47041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i="1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Définition</a:t>
            </a:r>
            <a:r>
              <a:rPr lang="fr-FR" sz="12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: </a:t>
            </a:r>
          </a:p>
          <a:p>
            <a:r>
              <a:rPr lang="fr-FR" sz="1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Personne chargée de prendre en compte l’ensemble des besoins et des contraintes liés à la réalisation d’un projet d’aménagement.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81192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21</a:t>
              </a:fld>
              <a:endParaRPr lang="fr-FR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61358F74-D4F9-4A3C-AA56-074488A0D8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4" y="1215541"/>
            <a:ext cx="10722014" cy="5477177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PLANNING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1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Disponible sur internet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22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PRESENTATION INTERGRALE DES RESULTATS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51AD563D-07EB-48C4-AB3E-51E5F6D956CC}"/>
              </a:ext>
            </a:extLst>
          </p:cNvPr>
          <p:cNvGrpSpPr/>
          <p:nvPr/>
        </p:nvGrpSpPr>
        <p:grpSpPr>
          <a:xfrm>
            <a:off x="2642681" y="2315183"/>
            <a:ext cx="7162800" cy="4355035"/>
            <a:chOff x="3762954" y="2815378"/>
            <a:chExt cx="6403262" cy="392589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4147FAD-DA72-4579-A61F-D565CBC0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954" y="2815378"/>
              <a:ext cx="6403262" cy="392589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C62983-B5B0-444F-AF93-A1052C149CD4}"/>
                </a:ext>
              </a:extLst>
            </p:cNvPr>
            <p:cNvSpPr/>
            <p:nvPr/>
          </p:nvSpPr>
          <p:spPr>
            <a:xfrm>
              <a:off x="4241260" y="5233481"/>
              <a:ext cx="2461097" cy="797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BF552F8-7AE3-45BD-AA5D-AC58A4B58A96}"/>
              </a:ext>
            </a:extLst>
          </p:cNvPr>
          <p:cNvSpPr txBox="1"/>
          <p:nvPr/>
        </p:nvSpPr>
        <p:spPr>
          <a:xfrm>
            <a:off x="914294" y="1772229"/>
            <a:ext cx="1079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http://www.montberon.fr/iso_album/presentation_projet_maison_m_vf.pdf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40AE5E-7612-4933-A5D0-EB102F7DC59D}"/>
              </a:ext>
            </a:extLst>
          </p:cNvPr>
          <p:cNvSpPr/>
          <p:nvPr/>
        </p:nvSpPr>
        <p:spPr>
          <a:xfrm>
            <a:off x="3920248" y="4031462"/>
            <a:ext cx="1207352" cy="88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3D7148A-9CEA-40CE-BCFB-CED4090418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068" y="3786794"/>
            <a:ext cx="1761711" cy="24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613767" y="6416496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23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PARTENAIRES INSTITUTIONNELS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6331A7-F4B5-44A0-96F2-D81211BCF9D8}"/>
              </a:ext>
            </a:extLst>
          </p:cNvPr>
          <p:cNvSpPr/>
          <p:nvPr/>
        </p:nvSpPr>
        <p:spPr>
          <a:xfrm>
            <a:off x="434829" y="1376412"/>
            <a:ext cx="3760099" cy="954107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Dans le cadre de la lecture publique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BD16B7-37E6-4706-90DD-143D5F5F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30" y="2462497"/>
            <a:ext cx="1305850" cy="9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ECE5115-DFF7-4C9F-842F-785F41EEB929}"/>
              </a:ext>
            </a:extLst>
          </p:cNvPr>
          <p:cNvSpPr txBox="1"/>
          <p:nvPr/>
        </p:nvSpPr>
        <p:spPr>
          <a:xfrm>
            <a:off x="1961898" y="2491920"/>
            <a:ext cx="2355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Direction régionale des Affaires culturelles (DRAC)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EE5AC4-9CA7-4F04-9486-29F6C5AF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4" y="3697923"/>
            <a:ext cx="789413" cy="9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18273B9-73C4-4127-8A0F-E03A2E838F66}"/>
              </a:ext>
            </a:extLst>
          </p:cNvPr>
          <p:cNvSpPr txBox="1"/>
          <p:nvPr/>
        </p:nvSpPr>
        <p:spPr>
          <a:xfrm>
            <a:off x="1961898" y="3705078"/>
            <a:ext cx="2355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La médiathèque départementale (CD31)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F4F49C-CCFB-4F42-A917-87DE317813C6}"/>
              </a:ext>
            </a:extLst>
          </p:cNvPr>
          <p:cNvSpPr/>
          <p:nvPr/>
        </p:nvSpPr>
        <p:spPr>
          <a:xfrm>
            <a:off x="4584195" y="1371185"/>
            <a:ext cx="3533364" cy="954107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Dans le cadre du lieu de vie sociale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A94B1F9-D191-43E5-904B-1BB80C2E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528" y="2396712"/>
            <a:ext cx="801553" cy="9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2654B1C-CC5A-4D42-9297-1DAA3C375DCD}"/>
              </a:ext>
            </a:extLst>
          </p:cNvPr>
          <p:cNvSpPr txBox="1"/>
          <p:nvPr/>
        </p:nvSpPr>
        <p:spPr>
          <a:xfrm>
            <a:off x="5761982" y="2341105"/>
            <a:ext cx="2590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La médiathèque départementale (CD31)</a:t>
            </a:r>
          </a:p>
          <a:p>
            <a:r>
              <a:rPr lang="fr-FR" b="1" i="1" dirty="0">
                <a:solidFill>
                  <a:srgbClr val="444444"/>
                </a:solidFill>
                <a:latin typeface="Roboto" panose="02000000000000000000" pitchFamily="2" charset="0"/>
              </a:rPr>
              <a:t>Maison des solidarités</a:t>
            </a:r>
            <a:endParaRPr lang="fr-FR" b="1" i="1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34" name="Picture 10" descr="Afficher l’image source">
            <a:extLst>
              <a:ext uri="{FF2B5EF4-FFF2-40B4-BE49-F238E27FC236}">
                <a16:creationId xmlns:a16="http://schemas.microsoft.com/office/drawing/2014/main" id="{18D79828-F03D-45CF-AC54-2EF9C662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965" y="3529384"/>
            <a:ext cx="82757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B0B6167-C071-47B7-B4CA-5ACE6C72D2AB}"/>
              </a:ext>
            </a:extLst>
          </p:cNvPr>
          <p:cNvSpPr txBox="1"/>
          <p:nvPr/>
        </p:nvSpPr>
        <p:spPr>
          <a:xfrm>
            <a:off x="5761980" y="3457887"/>
            <a:ext cx="2355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La Caisse d’Allocations Familiales (CAF)</a:t>
            </a:r>
          </a:p>
        </p:txBody>
      </p:sp>
      <p:pic>
        <p:nvPicPr>
          <p:cNvPr id="1036" name="Picture 12" descr="Afficher l’image source">
            <a:extLst>
              <a:ext uri="{FF2B5EF4-FFF2-40B4-BE49-F238E27FC236}">
                <a16:creationId xmlns:a16="http://schemas.microsoft.com/office/drawing/2014/main" id="{75C2CC8C-135F-42F6-B05A-DEAA5CE8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625" y="4619342"/>
            <a:ext cx="1412724" cy="8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54818CF-D639-4386-A06E-E69551D5D929}"/>
              </a:ext>
            </a:extLst>
          </p:cNvPr>
          <p:cNvSpPr txBox="1"/>
          <p:nvPr/>
        </p:nvSpPr>
        <p:spPr>
          <a:xfrm>
            <a:off x="5792988" y="4743411"/>
            <a:ext cx="235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latin typeface="Roboto" panose="02000000000000000000" pitchFamily="2" charset="0"/>
              </a:rPr>
              <a:t>La Mutuelle Santé Agricole (MSA)</a:t>
            </a:r>
            <a:endParaRPr lang="fr-FR" b="1" i="1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EBBB3-D1FD-40CA-B144-22C99F43CB3E}"/>
              </a:ext>
            </a:extLst>
          </p:cNvPr>
          <p:cNvSpPr/>
          <p:nvPr/>
        </p:nvSpPr>
        <p:spPr>
          <a:xfrm>
            <a:off x="8542257" y="1371184"/>
            <a:ext cx="3563706" cy="954107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Soutien à l’investissement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AD8774D-34E0-4A1A-BA06-44D7FE81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769" y="2461504"/>
            <a:ext cx="858989" cy="8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713C8622-D416-4CCB-AD38-CA0C6B66EF86}"/>
              </a:ext>
            </a:extLst>
          </p:cNvPr>
          <p:cNvSpPr txBox="1"/>
          <p:nvPr/>
        </p:nvSpPr>
        <p:spPr>
          <a:xfrm>
            <a:off x="9836423" y="2453241"/>
            <a:ext cx="2355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latin typeface="Roboto" panose="02000000000000000000" pitchFamily="2" charset="0"/>
              </a:rPr>
              <a:t>La région Occitanie dans le cadre du projet Bourg Centre</a:t>
            </a:r>
            <a:endParaRPr lang="fr-FR" b="1" i="1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D17535-0113-4505-83CB-AB6E82A23C05}"/>
              </a:ext>
            </a:extLst>
          </p:cNvPr>
          <p:cNvSpPr/>
          <p:nvPr/>
        </p:nvSpPr>
        <p:spPr>
          <a:xfrm>
            <a:off x="8541049" y="3779143"/>
            <a:ext cx="3563706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Autres partenaires: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BC372D1-18C9-446E-95A0-A324341011BF}"/>
              </a:ext>
            </a:extLst>
          </p:cNvPr>
          <p:cNvSpPr txBox="1"/>
          <p:nvPr/>
        </p:nvSpPr>
        <p:spPr>
          <a:xfrm>
            <a:off x="8493615" y="4334494"/>
            <a:ext cx="36111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Réseau Mémo, centre de ressources sur la non-violence, les partag’heures, l’</a:t>
            </a:r>
            <a:r>
              <a:rPr lang="fr-FR" b="1" i="1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Usinotopie</a:t>
            </a:r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Sous les tilleuls, la Maison des Adolescents, le CMPP, l’école des parents, le RAM, la crèche de Montberon, les Granges,…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A06EC5-0CB9-4200-87E3-9AE088C4CF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72" y="5641686"/>
            <a:ext cx="1437275" cy="73952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491A593-5C0C-4AF3-BEA6-421C622CFD0C}"/>
              </a:ext>
            </a:extLst>
          </p:cNvPr>
          <p:cNvSpPr txBox="1"/>
          <p:nvPr/>
        </p:nvSpPr>
        <p:spPr>
          <a:xfrm>
            <a:off x="1911638" y="5584143"/>
            <a:ext cx="2925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Conseil d'Architecture,</a:t>
            </a:r>
          </a:p>
          <a:p>
            <a:r>
              <a:rPr lang="fr-FR" b="1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d'Urbanisme et de l'Environnement (CAUE 31)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5D756-FBDC-4D20-BECE-1D5E8E2578DC}"/>
              </a:ext>
            </a:extLst>
          </p:cNvPr>
          <p:cNvSpPr/>
          <p:nvPr/>
        </p:nvSpPr>
        <p:spPr>
          <a:xfrm>
            <a:off x="434829" y="4958780"/>
            <a:ext cx="3760099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Conseils techniques</a:t>
            </a:r>
          </a:p>
        </p:txBody>
      </p:sp>
    </p:spTree>
    <p:extLst>
      <p:ext uri="{BB962C8B-B14F-4D97-AF65-F5344CB8AC3E}">
        <p14:creationId xmlns:p14="http://schemas.microsoft.com/office/powerpoint/2010/main" val="329716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rbre, ciel, extérieur, terrain&#10;&#10;Description générée automatiquement">
            <a:extLst>
              <a:ext uri="{FF2B5EF4-FFF2-40B4-BE49-F238E27FC236}">
                <a16:creationId xmlns:a16="http://schemas.microsoft.com/office/drawing/2014/main" id="{CF0AAEF9-6049-4541-B601-C8CFB5AA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23" y="1537135"/>
            <a:ext cx="12192003" cy="353257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950C4F9D-4080-4A3F-A8CA-6D691EF8A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52080"/>
            <a:ext cx="12189980" cy="717629"/>
          </a:xfrm>
          <a:solidFill>
            <a:schemeClr val="bg1">
              <a:alpha val="62000"/>
            </a:schemeClr>
          </a:solidFill>
        </p:spPr>
        <p:txBody>
          <a:bodyPr anchor="ctr" anchorCtr="0">
            <a:normAutofit fontScale="92500" lnSpcReduction="10000"/>
          </a:bodyPr>
          <a:lstStyle/>
          <a:p>
            <a:pPr marL="756000"/>
            <a:r>
              <a:rPr lang="fr-F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ffogato-Regular"/>
              </a:rPr>
              <a:t>Merci pour votre attention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B6743-3749-444A-B528-782A619D38A4}"/>
              </a:ext>
            </a:extLst>
          </p:cNvPr>
          <p:cNvSpPr/>
          <p:nvPr/>
        </p:nvSpPr>
        <p:spPr>
          <a:xfrm>
            <a:off x="0" y="0"/>
            <a:ext cx="12192000" cy="1395167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ffogato-Regular"/>
              </a:rPr>
              <a:t>EQUIPE MUNICIPALE DE MONTBERON</a:t>
            </a:r>
          </a:p>
          <a:p>
            <a:pPr algn="ctr"/>
            <a:r>
              <a:rPr lang="fr-FR" sz="3600" dirty="0">
                <a:solidFill>
                  <a:srgbClr val="95C11F"/>
                </a:solidFill>
                <a:latin typeface="Affogato-Regular"/>
              </a:rPr>
              <a:t>2020 - 2026</a:t>
            </a:r>
            <a:endParaRPr lang="fr-FR" sz="3600" dirty="0">
              <a:solidFill>
                <a:srgbClr val="95C11F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41A0B9-3085-4895-85EB-399ED1E952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982" y="4936366"/>
            <a:ext cx="1450828" cy="205163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856F125-133B-48EE-B947-FADF31F199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4500"/>
            <a:ext cx="6093981" cy="153263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CEC74FA-2347-44C2-BECB-4A482C765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3982" y="3991"/>
            <a:ext cx="6098015" cy="153365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0DEF144-1404-4AEA-89A5-46C7A87C24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15" y="5736816"/>
            <a:ext cx="2397257" cy="75446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17B9756-91DC-4910-BF41-9BD2E5D5DD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48" y="5658343"/>
            <a:ext cx="1801793" cy="67925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2E16EAD-491B-46E1-8289-7F834392E90A}"/>
              </a:ext>
            </a:extLst>
          </p:cNvPr>
          <p:cNvSpPr txBox="1"/>
          <p:nvPr/>
        </p:nvSpPr>
        <p:spPr>
          <a:xfrm>
            <a:off x="925009" y="5381483"/>
            <a:ext cx="23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Porté par l’équipe :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EA446F9-8BD9-4DA1-9A78-15D4AC0F77A7}"/>
              </a:ext>
            </a:extLst>
          </p:cNvPr>
          <p:cNvSpPr txBox="1"/>
          <p:nvPr/>
        </p:nvSpPr>
        <p:spPr>
          <a:xfrm>
            <a:off x="3704350" y="5367484"/>
            <a:ext cx="314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En concertation citoyenne 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F7486EE-FCE7-46FA-AB7E-8CFD71C4F345}"/>
              </a:ext>
            </a:extLst>
          </p:cNvPr>
          <p:cNvSpPr txBox="1"/>
          <p:nvPr/>
        </p:nvSpPr>
        <p:spPr>
          <a:xfrm>
            <a:off x="3046944" y="155980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Affogato-Regular"/>
              </a:rPr>
              <a:t>EQUIPE MUNICIPALE DE MONTBERON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Affogato-Regular"/>
              </a:rPr>
              <a:t>2020 - 2026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B8FC2A1-C028-4821-9029-5086E4349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37136"/>
            <a:ext cx="542925" cy="53163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16B037-3D7E-4A02-85C4-1DC408928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69" r="93779">
                        <a14:foregroundMark x1="9447" y1="46905" x2="10023" y2="56667"/>
                        <a14:foregroundMark x1="9677" y1="71190" x2="25000" y2="69286"/>
                        <a14:foregroundMark x1="13940" y1="66429" x2="23618" y2="80952"/>
                        <a14:foregroundMark x1="29032" y1="73333" x2="19355" y2="73571"/>
                        <a14:foregroundMark x1="11866" y1="86190" x2="13249" y2="79762"/>
                        <a14:foregroundMark x1="8641" y1="77857" x2="8410" y2="62857"/>
                        <a14:foregroundMark x1="51382" y1="63095" x2="65438" y2="30714"/>
                        <a14:foregroundMark x1="36521" y1="25714" x2="66129" y2="22619"/>
                        <a14:foregroundMark x1="66129" y1="22619" x2="86751" y2="32143"/>
                        <a14:foregroundMark x1="86751" y1="32143" x2="89862" y2="67381"/>
                        <a14:foregroundMark x1="89862" y1="67381" x2="82834" y2="81190"/>
                        <a14:foregroundMark x1="82834" y1="81190" x2="45968" y2="79286"/>
                        <a14:foregroundMark x1="45968" y1="79286" x2="40668" y2="58095"/>
                        <a14:foregroundMark x1="40668" y1="58095" x2="69009" y2="45952"/>
                        <a14:foregroundMark x1="69009" y1="45952" x2="61982" y2="60714"/>
                        <a14:foregroundMark x1="61982" y1="60714" x2="59217" y2="47857"/>
                        <a14:foregroundMark x1="59217" y1="47857" x2="60369" y2="47857"/>
                        <a14:foregroundMark x1="57143" y1="40952" x2="49885" y2="40714"/>
                        <a14:foregroundMark x1="44700" y1="36905" x2="43779" y2="49048"/>
                        <a14:foregroundMark x1="45276" y1="66667" x2="45507" y2="56190"/>
                        <a14:foregroundMark x1="53341" y1="65952" x2="64631" y2="63571"/>
                        <a14:foregroundMark x1="65438" y1="70952" x2="82488" y2="65000"/>
                        <a14:foregroundMark x1="56682" y1="35476" x2="64862" y2="23810"/>
                        <a14:foregroundMark x1="35533" y1="61012" x2="42281" y2="71190"/>
                        <a14:foregroundMark x1="33125" y1="57381" x2="33283" y2="57619"/>
                        <a14:foregroundMark x1="32967" y1="57143" x2="33125" y2="57381"/>
                        <a14:foregroundMark x1="32652" y1="56667" x2="32967" y2="57143"/>
                        <a14:foregroundMark x1="32494" y1="56429" x2="32652" y2="56667"/>
                        <a14:foregroundMark x1="32336" y1="56190" x2="32494" y2="56429"/>
                        <a14:foregroundMark x1="32020" y1="55714" x2="32336" y2="56190"/>
                        <a14:foregroundMark x1="13710" y1="28095" x2="32020" y2="55714"/>
                        <a14:foregroundMark x1="91359" y1="54286" x2="91590" y2="70952"/>
                        <a14:foregroundMark x1="91590" y1="80714" x2="92857" y2="15714"/>
                        <a14:foregroundMark x1="92857" y1="15714" x2="93894" y2="25476"/>
                        <a14:foregroundMark x1="41244" y1="45238" x2="42166" y2="31667"/>
                        <a14:foregroundMark x1="42166" y1="31667" x2="42166" y2="31667"/>
                        <a14:foregroundMark x1="43088" y1="30714" x2="54839" y2="45952"/>
                        <a14:foregroundMark x1="54839" y1="45952" x2="62558" y2="42857"/>
                        <a14:foregroundMark x1="62558" y1="42857" x2="67627" y2="34286"/>
                        <a14:foregroundMark x1="67627" y1="34286" x2="68088" y2="34286"/>
                        <a14:foregroundMark x1="42396" y1="65714" x2="58065" y2="64762"/>
                        <a14:foregroundMark x1="58065" y1="64762" x2="84217" y2="66667"/>
                        <a14:foregroundMark x1="84217" y1="66667" x2="80645" y2="64762"/>
                        <a14:foregroundMark x1="48502" y1="69048" x2="72811" y2="72143"/>
                        <a14:foregroundMark x1="72811" y1="72143" x2="83986" y2="70476"/>
                        <a14:foregroundMark x1="83986" y1="70476" x2="81567" y2="68810"/>
                        <a14:foregroundMark x1="12442" y1="32619" x2="16014" y2="54048"/>
                        <a14:foregroundMark x1="15207" y1="50476" x2="24539" y2="36429"/>
                        <a14:foregroundMark x1="20392" y1="46190" x2="17627" y2="58095"/>
                        <a14:foregroundMark x1="17627" y1="58095" x2="18088" y2="44286"/>
                        <a14:foregroundMark x1="18088" y1="44286" x2="22235" y2="59286"/>
                        <a14:foregroundMark x1="22235" y1="59286" x2="25115" y2="48333"/>
                        <a14:foregroundMark x1="20853" y1="30952" x2="28111" y2="38810"/>
                        <a14:foregroundMark x1="21429" y1="26429" x2="21429" y2="29524"/>
                        <a14:foregroundMark x1="21659" y1="20000" x2="23733" y2="21190"/>
                        <a14:foregroundMark x1="5184" y1="17619" x2="5760" y2="77619"/>
                        <a14:foregroundMark x1="5760" y1="77619" x2="5069" y2="79048"/>
                        <a14:foregroundMark x1="5069" y1="18095" x2="5300" y2="22381"/>
                        <a14:foregroundMark x1="5069" y1="17381" x2="5300" y2="23333"/>
                        <a14:foregroundMark x1="5415" y1="79524" x2="4954" y2="78810"/>
                        <a14:foregroundMark x1="32872" y1="57619" x2="32834" y2="58333"/>
                        <a14:foregroundMark x1="32923" y1="56667" x2="32872" y2="57619"/>
                        <a14:foregroundMark x1="32936" y1="56429" x2="32923" y2="56667"/>
                        <a14:foregroundMark x1="32949" y1="56190" x2="32936" y2="56429"/>
                        <a14:foregroundMark x1="32834" y1="60000" x2="32834" y2="60000"/>
                        <a14:backgroundMark x1="33827" y1="58560" x2="33641" y2="59524"/>
                        <a14:backgroundMark x1="33437" y1="56302" x2="33295" y2="55714"/>
                        <a14:backgroundMark x1="33756" y1="59286" x2="33756" y2="59286"/>
                        <a14:backgroundMark x1="33295" y1="59286" x2="33295" y2="59286"/>
                        <a14:backgroundMark x1="33525" y1="56429" x2="33525" y2="56429"/>
                        <a14:backgroundMark x1="33180" y1="57619" x2="33180" y2="57619"/>
                        <a14:backgroundMark x1="33295" y1="56190" x2="33295" y2="56190"/>
                        <a14:backgroundMark x1="33525" y1="56429" x2="33525" y2="56429"/>
                        <a14:backgroundMark x1="33525" y1="56429" x2="33525" y2="56429"/>
                        <a14:backgroundMark x1="33180" y1="56667" x2="33180" y2="56667"/>
                        <a14:backgroundMark x1="33180" y1="56667" x2="33180" y2="56667"/>
                        <a14:backgroundMark x1="33295" y1="55714" x2="33295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621" y="5611724"/>
            <a:ext cx="1923226" cy="9305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44A77CB-C79F-4D26-B350-CA6C3B76D962}"/>
              </a:ext>
            </a:extLst>
          </p:cNvPr>
          <p:cNvSpPr txBox="1"/>
          <p:nvPr/>
        </p:nvSpPr>
        <p:spPr>
          <a:xfrm>
            <a:off x="7581016" y="5320865"/>
            <a:ext cx="21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En partenariat :</a:t>
            </a:r>
          </a:p>
        </p:txBody>
      </p:sp>
    </p:spTree>
    <p:extLst>
      <p:ext uri="{BB962C8B-B14F-4D97-AF65-F5344CB8AC3E}">
        <p14:creationId xmlns:p14="http://schemas.microsoft.com/office/powerpoint/2010/main" val="96611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A2A1175-6AE4-43CE-BEA3-162478118D7D}"/>
              </a:ext>
            </a:extLst>
          </p:cNvPr>
          <p:cNvCxnSpPr>
            <a:cxnSpLocks/>
          </p:cNvCxnSpPr>
          <p:nvPr/>
        </p:nvCxnSpPr>
        <p:spPr>
          <a:xfrm>
            <a:off x="921364" y="5165387"/>
            <a:ext cx="10986635" cy="0"/>
          </a:xfrm>
          <a:prstGeom prst="line">
            <a:avLst/>
          </a:prstGeom>
          <a:ln w="19050">
            <a:solidFill>
              <a:srgbClr val="ECE6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9D9E682-3EED-45C4-93E1-F648E53D412C}"/>
              </a:ext>
            </a:extLst>
          </p:cNvPr>
          <p:cNvCxnSpPr/>
          <p:nvPr/>
        </p:nvCxnSpPr>
        <p:spPr>
          <a:xfrm>
            <a:off x="1550427" y="3467909"/>
            <a:ext cx="10357572" cy="0"/>
          </a:xfrm>
          <a:prstGeom prst="line">
            <a:avLst/>
          </a:prstGeom>
          <a:ln w="19050">
            <a:solidFill>
              <a:srgbClr val="ECE6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86A148B-680A-4906-9081-ECCC7622D88B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       ORGANISATION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25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ANNEXES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BF552F8-7AE3-45BD-AA5D-AC58A4B58A96}"/>
              </a:ext>
            </a:extLst>
          </p:cNvPr>
          <p:cNvSpPr txBox="1"/>
          <p:nvPr/>
        </p:nvSpPr>
        <p:spPr>
          <a:xfrm>
            <a:off x="2110902" y="1772229"/>
            <a:ext cx="9601833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Formation d’un groupe </a:t>
            </a:r>
            <a:r>
              <a:rPr lang="fr-FR" sz="2400" dirty="0"/>
              <a:t>: équipe projet Maisons M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Invariants</a:t>
            </a:r>
            <a:r>
              <a:rPr lang="fr-FR" sz="2400" dirty="0"/>
              <a:t> : Validation par les élus municipaux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Projet politique : </a:t>
            </a:r>
            <a:r>
              <a:rPr lang="fr-FR" sz="2400" dirty="0"/>
              <a:t>Ecriture et validation par l’équipe municipale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Visites</a:t>
            </a:r>
            <a:r>
              <a:rPr lang="fr-FR" sz="2400" dirty="0"/>
              <a:t> : Enrichissement auprès de différents lieux similaires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Evènements</a:t>
            </a:r>
            <a:r>
              <a:rPr lang="fr-FR" sz="2400" dirty="0"/>
              <a:t> : Mise en place de la dynamique de la Maison M 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Concertation Publique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Intégration du </a:t>
            </a:r>
            <a:r>
              <a:rPr lang="fr-FR" sz="2400" b="1" dirty="0"/>
              <a:t>Programmiste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Lancement des animations </a:t>
            </a:r>
            <a:r>
              <a:rPr lang="fr-FR" sz="2400" dirty="0"/>
              <a:t>de la Maison M</a:t>
            </a:r>
          </a:p>
          <a:p>
            <a:pPr marL="342900" indent="-342900">
              <a:lnSpc>
                <a:spcPct val="150000"/>
              </a:lnSpc>
              <a:buClr>
                <a:srgbClr val="9C46A8"/>
              </a:buClr>
              <a:buFont typeface="Wingdings" panose="05000000000000000000" pitchFamily="2" charset="2"/>
              <a:buChar char="ü"/>
            </a:pPr>
            <a:r>
              <a:rPr lang="fr-FR" sz="2400" b="1" dirty="0"/>
              <a:t>Déménagement de la Bibliothèque : </a:t>
            </a:r>
            <a:r>
              <a:rPr lang="fr-FR" sz="2400" dirty="0"/>
              <a:t>Dès l’été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57947-286B-4FE9-9B26-682D7E745CA7}"/>
              </a:ext>
            </a:extLst>
          </p:cNvPr>
          <p:cNvSpPr/>
          <p:nvPr/>
        </p:nvSpPr>
        <p:spPr>
          <a:xfrm rot="16200000">
            <a:off x="522622" y="2965970"/>
            <a:ext cx="2727747" cy="523220"/>
          </a:xfrm>
          <a:prstGeom prst="rect">
            <a:avLst/>
          </a:prstGeom>
          <a:solidFill>
            <a:srgbClr val="ECECEC">
              <a:alpha val="82000"/>
            </a:srgbClr>
          </a:solidFill>
        </p:spPr>
        <p:txBody>
          <a:bodyPr wrap="square">
            <a:noAutofit/>
          </a:bodyPr>
          <a:lstStyle/>
          <a:p>
            <a:pPr algn="ctr"/>
            <a:r>
              <a:rPr lang="fr-FR" sz="2800" b="1" dirty="0">
                <a:solidFill>
                  <a:srgbClr val="652D6D"/>
                </a:solidFill>
              </a:rPr>
              <a:t>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20CF06-2EEA-4B8E-8B62-BC54379D35DB}"/>
              </a:ext>
            </a:extLst>
          </p:cNvPr>
          <p:cNvSpPr/>
          <p:nvPr/>
        </p:nvSpPr>
        <p:spPr>
          <a:xfrm rot="16200000">
            <a:off x="192453" y="4292935"/>
            <a:ext cx="2192727" cy="523220"/>
          </a:xfrm>
          <a:prstGeom prst="rect">
            <a:avLst/>
          </a:prstGeom>
          <a:solidFill>
            <a:srgbClr val="A48AC1">
              <a:alpha val="42000"/>
            </a:srgbClr>
          </a:solidFill>
        </p:spPr>
        <p:txBody>
          <a:bodyPr wrap="square">
            <a:noAutofit/>
          </a:bodyPr>
          <a:lstStyle/>
          <a:p>
            <a:pPr algn="ctr"/>
            <a:r>
              <a:rPr lang="fr-FR" sz="2800" b="1" dirty="0">
                <a:solidFill>
                  <a:srgbClr val="652D6D"/>
                </a:solidFill>
              </a:rPr>
              <a:t>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1777F-A156-4EFF-8B60-7CAE5D931E6C}"/>
              </a:ext>
            </a:extLst>
          </p:cNvPr>
          <p:cNvSpPr/>
          <p:nvPr/>
        </p:nvSpPr>
        <p:spPr>
          <a:xfrm rot="16200000">
            <a:off x="-159059" y="5712862"/>
            <a:ext cx="1637626" cy="523220"/>
          </a:xfrm>
          <a:prstGeom prst="rect">
            <a:avLst/>
          </a:prstGeom>
          <a:solidFill>
            <a:srgbClr val="A48AC1">
              <a:alpha val="81000"/>
            </a:srgbClr>
          </a:solidFill>
        </p:spPr>
        <p:txBody>
          <a:bodyPr wrap="square">
            <a:noAutofit/>
          </a:bodyPr>
          <a:lstStyle/>
          <a:p>
            <a:pPr algn="ctr"/>
            <a:r>
              <a:rPr lang="fr-FR" sz="2800" b="1" dirty="0">
                <a:solidFill>
                  <a:srgbClr val="502456"/>
                </a:solidFill>
              </a:rPr>
              <a:t>2022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D57DFE9-244C-4565-BD49-3F6E7A3FE99E}"/>
              </a:ext>
            </a:extLst>
          </p:cNvPr>
          <p:cNvCxnSpPr>
            <a:cxnSpLocks/>
          </p:cNvCxnSpPr>
          <p:nvPr/>
        </p:nvCxnSpPr>
        <p:spPr>
          <a:xfrm>
            <a:off x="1886496" y="1873435"/>
            <a:ext cx="10021503" cy="24316"/>
          </a:xfrm>
          <a:prstGeom prst="line">
            <a:avLst/>
          </a:prstGeom>
          <a:ln w="19050">
            <a:solidFill>
              <a:srgbClr val="ECE6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8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contenu 2">
            <a:extLst>
              <a:ext uri="{FF2B5EF4-FFF2-40B4-BE49-F238E27FC236}">
                <a16:creationId xmlns:a16="http://schemas.microsoft.com/office/drawing/2014/main" id="{4C8091D2-500C-4EBA-9E2E-76E846D1262E}"/>
              </a:ext>
            </a:extLst>
          </p:cNvPr>
          <p:cNvSpPr txBox="1">
            <a:spLocks/>
          </p:cNvSpPr>
          <p:nvPr/>
        </p:nvSpPr>
        <p:spPr>
          <a:xfrm>
            <a:off x="6291888" y="5372352"/>
            <a:ext cx="5653906" cy="838388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defPPr>
              <a:defRPr lang="fr-FR"/>
            </a:defPPr>
            <a:lvl1pPr marL="1800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637200" indent="-4572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Dans </a:t>
            </a:r>
            <a:r>
              <a:rPr lang="fr-FR" dirty="0"/>
              <a:t>le cœur du village à 200m du centre-Bourg</a:t>
            </a:r>
          </a:p>
          <a:p>
            <a:pPr marL="637200" indent="-457200">
              <a:buFont typeface="Wingdings" panose="05000000000000000000" pitchFamily="2" charset="2"/>
              <a:buChar char="à"/>
            </a:pPr>
            <a:r>
              <a:rPr lang="fr-FR" dirty="0"/>
              <a:t>2 Route de Bessières, 31140 Montberon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Une localisation stratégique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7F8D4D-BDA9-456D-AD28-2485CC3093A2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CONTEXTE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DBC4541-C172-4831-9AB9-46336D02C40B}"/>
              </a:ext>
            </a:extLst>
          </p:cNvPr>
          <p:cNvGrpSpPr/>
          <p:nvPr/>
        </p:nvGrpSpPr>
        <p:grpSpPr>
          <a:xfrm>
            <a:off x="188536" y="1664014"/>
            <a:ext cx="5907464" cy="5047276"/>
            <a:chOff x="188536" y="1664014"/>
            <a:chExt cx="5907464" cy="50472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156094E-E23E-4674-BA97-6CCD7B79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36" y="1664014"/>
              <a:ext cx="5907464" cy="5047276"/>
            </a:xfrm>
            <a:prstGeom prst="rect">
              <a:avLst/>
            </a:prstGeom>
          </p:spPr>
        </p:pic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DFB08D3-5E5F-4CA7-BC6C-20C7D1C7E609}"/>
                </a:ext>
              </a:extLst>
            </p:cNvPr>
            <p:cNvSpPr/>
            <p:nvPr/>
          </p:nvSpPr>
          <p:spPr>
            <a:xfrm>
              <a:off x="1777502" y="2667000"/>
              <a:ext cx="1744980" cy="2324100"/>
            </a:xfrm>
            <a:custGeom>
              <a:avLst/>
              <a:gdLst>
                <a:gd name="connsiteX0" fmla="*/ 1333500 w 1744980"/>
                <a:gd name="connsiteY0" fmla="*/ 0 h 2324100"/>
                <a:gd name="connsiteX1" fmla="*/ 1744980 w 1744980"/>
                <a:gd name="connsiteY1" fmla="*/ 381000 h 2324100"/>
                <a:gd name="connsiteX2" fmla="*/ 1173480 w 1744980"/>
                <a:gd name="connsiteY2" fmla="*/ 967740 h 2324100"/>
                <a:gd name="connsiteX3" fmla="*/ 1341120 w 1744980"/>
                <a:gd name="connsiteY3" fmla="*/ 1226820 h 2324100"/>
                <a:gd name="connsiteX4" fmla="*/ 1203960 w 1744980"/>
                <a:gd name="connsiteY4" fmla="*/ 1341120 h 2324100"/>
                <a:gd name="connsiteX5" fmla="*/ 1318260 w 1744980"/>
                <a:gd name="connsiteY5" fmla="*/ 1508760 h 2324100"/>
                <a:gd name="connsiteX6" fmla="*/ 1280160 w 1744980"/>
                <a:gd name="connsiteY6" fmla="*/ 1546860 h 2324100"/>
                <a:gd name="connsiteX7" fmla="*/ 1303020 w 1744980"/>
                <a:gd name="connsiteY7" fmla="*/ 1623060 h 2324100"/>
                <a:gd name="connsiteX8" fmla="*/ 960120 w 1744980"/>
                <a:gd name="connsiteY8" fmla="*/ 1836420 h 2324100"/>
                <a:gd name="connsiteX9" fmla="*/ 975360 w 1744980"/>
                <a:gd name="connsiteY9" fmla="*/ 1897380 h 2324100"/>
                <a:gd name="connsiteX10" fmla="*/ 868680 w 1744980"/>
                <a:gd name="connsiteY10" fmla="*/ 1935480 h 2324100"/>
                <a:gd name="connsiteX11" fmla="*/ 952500 w 1744980"/>
                <a:gd name="connsiteY11" fmla="*/ 2263140 h 2324100"/>
                <a:gd name="connsiteX12" fmla="*/ 563880 w 1744980"/>
                <a:gd name="connsiteY12" fmla="*/ 2324100 h 2324100"/>
                <a:gd name="connsiteX13" fmla="*/ 426720 w 1744980"/>
                <a:gd name="connsiteY13" fmla="*/ 2080260 h 2324100"/>
                <a:gd name="connsiteX14" fmla="*/ 259080 w 1744980"/>
                <a:gd name="connsiteY14" fmla="*/ 2087880 h 2324100"/>
                <a:gd name="connsiteX15" fmla="*/ 0 w 1744980"/>
                <a:gd name="connsiteY15" fmla="*/ 1859280 h 2324100"/>
                <a:gd name="connsiteX16" fmla="*/ 358140 w 1744980"/>
                <a:gd name="connsiteY16" fmla="*/ 1569720 h 2324100"/>
                <a:gd name="connsiteX17" fmla="*/ 281940 w 1744980"/>
                <a:gd name="connsiteY17" fmla="*/ 1447800 h 2324100"/>
                <a:gd name="connsiteX18" fmla="*/ 403860 w 1744980"/>
                <a:gd name="connsiteY18" fmla="*/ 1303020 h 2324100"/>
                <a:gd name="connsiteX19" fmla="*/ 365760 w 1744980"/>
                <a:gd name="connsiteY19" fmla="*/ 1226820 h 2324100"/>
                <a:gd name="connsiteX20" fmla="*/ 487680 w 1744980"/>
                <a:gd name="connsiteY20" fmla="*/ 1097280 h 2324100"/>
                <a:gd name="connsiteX21" fmla="*/ 685800 w 1744980"/>
                <a:gd name="connsiteY21" fmla="*/ 1234440 h 2324100"/>
                <a:gd name="connsiteX22" fmla="*/ 792480 w 1744980"/>
                <a:gd name="connsiteY22" fmla="*/ 1051560 h 2324100"/>
                <a:gd name="connsiteX23" fmla="*/ 853440 w 1744980"/>
                <a:gd name="connsiteY23" fmla="*/ 1112520 h 2324100"/>
                <a:gd name="connsiteX24" fmla="*/ 975360 w 1744980"/>
                <a:gd name="connsiteY24" fmla="*/ 937260 h 2324100"/>
                <a:gd name="connsiteX25" fmla="*/ 838200 w 1744980"/>
                <a:gd name="connsiteY25" fmla="*/ 876300 h 2324100"/>
                <a:gd name="connsiteX26" fmla="*/ 960120 w 1744980"/>
                <a:gd name="connsiteY26" fmla="*/ 571500 h 2324100"/>
                <a:gd name="connsiteX27" fmla="*/ 1203960 w 1744980"/>
                <a:gd name="connsiteY27" fmla="*/ 685800 h 2324100"/>
                <a:gd name="connsiteX28" fmla="*/ 1196340 w 1744980"/>
                <a:gd name="connsiteY28" fmla="*/ 304800 h 2324100"/>
                <a:gd name="connsiteX29" fmla="*/ 1257300 w 1744980"/>
                <a:gd name="connsiteY29" fmla="*/ 312420 h 2324100"/>
                <a:gd name="connsiteX30" fmla="*/ 1333500 w 1744980"/>
                <a:gd name="connsiteY30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44980" h="2324100">
                  <a:moveTo>
                    <a:pt x="1333500" y="0"/>
                  </a:moveTo>
                  <a:lnTo>
                    <a:pt x="1744980" y="381000"/>
                  </a:lnTo>
                  <a:lnTo>
                    <a:pt x="1173480" y="967740"/>
                  </a:lnTo>
                  <a:lnTo>
                    <a:pt x="1341120" y="1226820"/>
                  </a:lnTo>
                  <a:lnTo>
                    <a:pt x="1203960" y="1341120"/>
                  </a:lnTo>
                  <a:lnTo>
                    <a:pt x="1318260" y="1508760"/>
                  </a:lnTo>
                  <a:lnTo>
                    <a:pt x="1280160" y="1546860"/>
                  </a:lnTo>
                  <a:lnTo>
                    <a:pt x="1303020" y="1623060"/>
                  </a:lnTo>
                  <a:lnTo>
                    <a:pt x="960120" y="1836420"/>
                  </a:lnTo>
                  <a:lnTo>
                    <a:pt x="975360" y="1897380"/>
                  </a:lnTo>
                  <a:lnTo>
                    <a:pt x="868680" y="1935480"/>
                  </a:lnTo>
                  <a:lnTo>
                    <a:pt x="952500" y="2263140"/>
                  </a:lnTo>
                  <a:lnTo>
                    <a:pt x="563880" y="2324100"/>
                  </a:lnTo>
                  <a:lnTo>
                    <a:pt x="426720" y="2080260"/>
                  </a:lnTo>
                  <a:lnTo>
                    <a:pt x="259080" y="2087880"/>
                  </a:lnTo>
                  <a:lnTo>
                    <a:pt x="0" y="1859280"/>
                  </a:lnTo>
                  <a:lnTo>
                    <a:pt x="358140" y="1569720"/>
                  </a:lnTo>
                  <a:lnTo>
                    <a:pt x="281940" y="1447800"/>
                  </a:lnTo>
                  <a:lnTo>
                    <a:pt x="403860" y="1303020"/>
                  </a:lnTo>
                  <a:lnTo>
                    <a:pt x="365760" y="1226820"/>
                  </a:lnTo>
                  <a:lnTo>
                    <a:pt x="487680" y="1097280"/>
                  </a:lnTo>
                  <a:lnTo>
                    <a:pt x="685800" y="1234440"/>
                  </a:lnTo>
                  <a:lnTo>
                    <a:pt x="792480" y="1051560"/>
                  </a:lnTo>
                  <a:lnTo>
                    <a:pt x="853440" y="1112520"/>
                  </a:lnTo>
                  <a:lnTo>
                    <a:pt x="975360" y="937260"/>
                  </a:lnTo>
                  <a:lnTo>
                    <a:pt x="838200" y="876300"/>
                  </a:lnTo>
                  <a:lnTo>
                    <a:pt x="960120" y="571500"/>
                  </a:lnTo>
                  <a:lnTo>
                    <a:pt x="1203960" y="685800"/>
                  </a:lnTo>
                  <a:lnTo>
                    <a:pt x="1196340" y="304800"/>
                  </a:lnTo>
                  <a:lnTo>
                    <a:pt x="1257300" y="312420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7C326DB-8533-4FAC-A907-7B88E136C7F9}"/>
                </a:ext>
              </a:extLst>
            </p:cNvPr>
            <p:cNvSpPr/>
            <p:nvPr/>
          </p:nvSpPr>
          <p:spPr>
            <a:xfrm>
              <a:off x="2996702" y="2724150"/>
              <a:ext cx="502920" cy="685800"/>
            </a:xfrm>
            <a:custGeom>
              <a:avLst/>
              <a:gdLst>
                <a:gd name="connsiteX0" fmla="*/ 129540 w 502920"/>
                <a:gd name="connsiteY0" fmla="*/ 0 h 685800"/>
                <a:gd name="connsiteX1" fmla="*/ 53340 w 502920"/>
                <a:gd name="connsiteY1" fmla="*/ 266700 h 685800"/>
                <a:gd name="connsiteX2" fmla="*/ 0 w 502920"/>
                <a:gd name="connsiteY2" fmla="*/ 262890 h 685800"/>
                <a:gd name="connsiteX3" fmla="*/ 0 w 502920"/>
                <a:gd name="connsiteY3" fmla="*/ 647700 h 685800"/>
                <a:gd name="connsiteX4" fmla="*/ 76200 w 502920"/>
                <a:gd name="connsiteY4" fmla="*/ 685800 h 685800"/>
                <a:gd name="connsiteX5" fmla="*/ 502920 w 502920"/>
                <a:gd name="connsiteY5" fmla="*/ 320040 h 685800"/>
                <a:gd name="connsiteX6" fmla="*/ 129540 w 502920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920" h="685800">
                  <a:moveTo>
                    <a:pt x="129540" y="0"/>
                  </a:moveTo>
                  <a:lnTo>
                    <a:pt x="53340" y="266700"/>
                  </a:lnTo>
                  <a:lnTo>
                    <a:pt x="0" y="262890"/>
                  </a:lnTo>
                  <a:lnTo>
                    <a:pt x="0" y="647700"/>
                  </a:lnTo>
                  <a:lnTo>
                    <a:pt x="76200" y="685800"/>
                  </a:lnTo>
                  <a:lnTo>
                    <a:pt x="502920" y="32004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Étoile : 5 branches 5">
              <a:extLst>
                <a:ext uri="{FF2B5EF4-FFF2-40B4-BE49-F238E27FC236}">
                  <a16:creationId xmlns:a16="http://schemas.microsoft.com/office/drawing/2014/main" id="{5AAB4197-5CED-4CCF-B53A-07F354893601}"/>
                </a:ext>
              </a:extLst>
            </p:cNvPr>
            <p:cNvSpPr/>
            <p:nvPr/>
          </p:nvSpPr>
          <p:spPr>
            <a:xfrm>
              <a:off x="3027968" y="3107358"/>
              <a:ext cx="198120" cy="1828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28565D6-56E8-41FA-A10D-C6B2EE82045A}"/>
                </a:ext>
              </a:extLst>
            </p:cNvPr>
            <p:cNvSpPr txBox="1"/>
            <p:nvPr/>
          </p:nvSpPr>
          <p:spPr>
            <a:xfrm>
              <a:off x="3846136" y="2829466"/>
              <a:ext cx="1200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Maison M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3B6DD13-A26A-4281-B2DC-AAB53DD71933}"/>
                </a:ext>
              </a:extLst>
            </p:cNvPr>
            <p:cNvCxnSpPr>
              <a:stCxn id="13" idx="1"/>
              <a:endCxn id="6" idx="4"/>
            </p:cNvCxnSpPr>
            <p:nvPr/>
          </p:nvCxnSpPr>
          <p:spPr>
            <a:xfrm flipH="1">
              <a:off x="3226088" y="3014132"/>
              <a:ext cx="620048" cy="16308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7C2DB13-B367-41D3-AFC2-3D3D7D03293E}"/>
                </a:ext>
              </a:extLst>
            </p:cNvPr>
            <p:cNvSpPr txBox="1"/>
            <p:nvPr/>
          </p:nvSpPr>
          <p:spPr>
            <a:xfrm>
              <a:off x="3499622" y="3874227"/>
              <a:ext cx="161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FF00"/>
                  </a:solidFill>
                </a:rPr>
                <a:t>Cœur de village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14F8E382-7209-42E7-BD1A-1D10B8C43B98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2879574" y="4197393"/>
              <a:ext cx="620048" cy="2458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CD3A702-A364-4F90-927E-83BB5100D9D7}"/>
              </a:ext>
            </a:extLst>
          </p:cNvPr>
          <p:cNvGrpSpPr/>
          <p:nvPr/>
        </p:nvGrpSpPr>
        <p:grpSpPr>
          <a:xfrm>
            <a:off x="6291887" y="1664014"/>
            <a:ext cx="5646770" cy="3591506"/>
            <a:chOff x="6227828" y="2401639"/>
            <a:chExt cx="5646770" cy="3591506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CAB66C42-13A5-46A1-891D-8A09E1E2E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7828" y="2401639"/>
              <a:ext cx="5646770" cy="3591506"/>
            </a:xfrm>
            <a:prstGeom prst="rect">
              <a:avLst/>
            </a:prstGeom>
          </p:spPr>
        </p:pic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E9A47FF-4058-4B64-BC74-800C209AD047}"/>
                </a:ext>
              </a:extLst>
            </p:cNvPr>
            <p:cNvSpPr/>
            <p:nvPr/>
          </p:nvSpPr>
          <p:spPr>
            <a:xfrm>
              <a:off x="7452360" y="4358640"/>
              <a:ext cx="2087880" cy="1630680"/>
            </a:xfrm>
            <a:custGeom>
              <a:avLst/>
              <a:gdLst>
                <a:gd name="connsiteX0" fmla="*/ 1325880 w 2087880"/>
                <a:gd name="connsiteY0" fmla="*/ 0 h 1630680"/>
                <a:gd name="connsiteX1" fmla="*/ 1211580 w 2087880"/>
                <a:gd name="connsiteY1" fmla="*/ 502920 h 1630680"/>
                <a:gd name="connsiteX2" fmla="*/ 1036320 w 2087880"/>
                <a:gd name="connsiteY2" fmla="*/ 502920 h 1630680"/>
                <a:gd name="connsiteX3" fmla="*/ 1036320 w 2087880"/>
                <a:gd name="connsiteY3" fmla="*/ 502920 h 1630680"/>
                <a:gd name="connsiteX4" fmla="*/ 922020 w 2087880"/>
                <a:gd name="connsiteY4" fmla="*/ 693420 h 1630680"/>
                <a:gd name="connsiteX5" fmla="*/ 0 w 2087880"/>
                <a:gd name="connsiteY5" fmla="*/ 1630680 h 1630680"/>
                <a:gd name="connsiteX6" fmla="*/ 1470660 w 2087880"/>
                <a:gd name="connsiteY6" fmla="*/ 1630680 h 1630680"/>
                <a:gd name="connsiteX7" fmla="*/ 2087880 w 2087880"/>
                <a:gd name="connsiteY7" fmla="*/ 1211580 h 1630680"/>
                <a:gd name="connsiteX8" fmla="*/ 1455420 w 2087880"/>
                <a:gd name="connsiteY8" fmla="*/ 624840 h 1630680"/>
                <a:gd name="connsiteX9" fmla="*/ 1676400 w 2087880"/>
                <a:gd name="connsiteY9" fmla="*/ 198120 h 1630680"/>
                <a:gd name="connsiteX10" fmla="*/ 1325880 w 2087880"/>
                <a:gd name="connsiteY10" fmla="*/ 0 h 16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630680">
                  <a:moveTo>
                    <a:pt x="1325880" y="0"/>
                  </a:moveTo>
                  <a:lnTo>
                    <a:pt x="1211580" y="502920"/>
                  </a:lnTo>
                  <a:lnTo>
                    <a:pt x="1036320" y="502920"/>
                  </a:lnTo>
                  <a:lnTo>
                    <a:pt x="1036320" y="502920"/>
                  </a:lnTo>
                  <a:lnTo>
                    <a:pt x="922020" y="693420"/>
                  </a:lnTo>
                  <a:lnTo>
                    <a:pt x="0" y="1630680"/>
                  </a:lnTo>
                  <a:lnTo>
                    <a:pt x="1470660" y="1630680"/>
                  </a:lnTo>
                  <a:lnTo>
                    <a:pt x="2087880" y="1211580"/>
                  </a:lnTo>
                  <a:lnTo>
                    <a:pt x="1455420" y="624840"/>
                  </a:lnTo>
                  <a:lnTo>
                    <a:pt x="1676400" y="198120"/>
                  </a:lnTo>
                  <a:lnTo>
                    <a:pt x="132588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CAA66D2-13C4-4352-9C12-FF43FD874C99}"/>
                </a:ext>
              </a:extLst>
            </p:cNvPr>
            <p:cNvSpPr txBox="1"/>
            <p:nvPr/>
          </p:nvSpPr>
          <p:spPr>
            <a:xfrm>
              <a:off x="10310436" y="3014132"/>
              <a:ext cx="12003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>
                      <a:lumMod val="75000"/>
                    </a:schemeClr>
                  </a:solidFill>
                </a:rPr>
                <a:t>Maison M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A2957641-87E7-4FF5-8EEC-29D9347297E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 flipV="1">
              <a:off x="9339621" y="2829466"/>
              <a:ext cx="970815" cy="36933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9D95CDB-8B4A-40DD-BC2F-5FB22062C112}"/>
                </a:ext>
              </a:extLst>
            </p:cNvPr>
            <p:cNvSpPr txBox="1"/>
            <p:nvPr/>
          </p:nvSpPr>
          <p:spPr>
            <a:xfrm rot="16583342">
              <a:off x="8316066" y="3552943"/>
              <a:ext cx="794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200m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60F69B7-7D4E-4373-BBDC-98CCE36E91CE}"/>
                </a:ext>
              </a:extLst>
            </p:cNvPr>
            <p:cNvSpPr txBox="1"/>
            <p:nvPr/>
          </p:nvSpPr>
          <p:spPr>
            <a:xfrm>
              <a:off x="10310436" y="4888915"/>
              <a:ext cx="14396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Centre Bourg</a:t>
              </a:r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6BA8F565-248B-4E0F-987C-8AE3ACD635A9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>
              <a:off x="9051214" y="5073581"/>
              <a:ext cx="1259222" cy="4966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AF0540AB-B4A0-4938-B866-AC1CB7DF06A3}"/>
                </a:ext>
              </a:extLst>
            </p:cNvPr>
            <p:cNvSpPr/>
            <p:nvPr/>
          </p:nvSpPr>
          <p:spPr>
            <a:xfrm>
              <a:off x="8587740" y="2430780"/>
              <a:ext cx="1043940" cy="685800"/>
            </a:xfrm>
            <a:custGeom>
              <a:avLst/>
              <a:gdLst>
                <a:gd name="connsiteX0" fmla="*/ 53340 w 1043940"/>
                <a:gd name="connsiteY0" fmla="*/ 0 h 685800"/>
                <a:gd name="connsiteX1" fmla="*/ 0 w 1043940"/>
                <a:gd name="connsiteY1" fmla="*/ 304800 h 685800"/>
                <a:gd name="connsiteX2" fmla="*/ 76200 w 1043940"/>
                <a:gd name="connsiteY2" fmla="*/ 403860 h 685800"/>
                <a:gd name="connsiteX3" fmla="*/ 350520 w 1043940"/>
                <a:gd name="connsiteY3" fmla="*/ 685800 h 685800"/>
                <a:gd name="connsiteX4" fmla="*/ 693420 w 1043940"/>
                <a:gd name="connsiteY4" fmla="*/ 640080 h 685800"/>
                <a:gd name="connsiteX5" fmla="*/ 1043940 w 1043940"/>
                <a:gd name="connsiteY5" fmla="*/ 121920 h 685800"/>
                <a:gd name="connsiteX6" fmla="*/ 53340 w 1043940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40" h="685800">
                  <a:moveTo>
                    <a:pt x="53340" y="0"/>
                  </a:moveTo>
                  <a:lnTo>
                    <a:pt x="0" y="304800"/>
                  </a:lnTo>
                  <a:lnTo>
                    <a:pt x="76200" y="403860"/>
                  </a:lnTo>
                  <a:lnTo>
                    <a:pt x="350520" y="685800"/>
                  </a:lnTo>
                  <a:lnTo>
                    <a:pt x="693420" y="640080"/>
                  </a:lnTo>
                  <a:lnTo>
                    <a:pt x="1043940" y="12192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0E71A17-BDE3-451B-BED3-1ED2DF459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8909" y="2964257"/>
              <a:ext cx="182305" cy="1607743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827ECFA-322E-4D07-B208-ACB740FBAD1A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984B18-7971-429B-8AFE-23EF88DC649F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5D642CD-1749-436C-9417-201B3D6E442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3</a:t>
              </a:fld>
              <a:endParaRPr lang="fr-FR" dirty="0"/>
            </a:p>
          </p:txBody>
        </p: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1D71D6BA-C80C-44E8-90EC-B1A014BA8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110195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     Un fort potentiel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7F8D4D-BDA9-456D-AD28-2485CC3093A2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                                SURFACES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AB74287-55B0-4D6E-89A3-3E29B90DF653}"/>
              </a:ext>
            </a:extLst>
          </p:cNvPr>
          <p:cNvGrpSpPr>
            <a:grpSpLocks noChangeAspect="1"/>
          </p:cNvGrpSpPr>
          <p:nvPr/>
        </p:nvGrpSpPr>
        <p:grpSpPr>
          <a:xfrm>
            <a:off x="5870973" y="2323613"/>
            <a:ext cx="6239837" cy="3677784"/>
            <a:chOff x="1154950" y="1800311"/>
            <a:chExt cx="8262427" cy="486990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F4A8E2F-502E-49D2-8A19-B7CFF33A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50" y="1800311"/>
              <a:ext cx="8262427" cy="4869907"/>
            </a:xfrm>
            <a:prstGeom prst="rect">
              <a:avLst/>
            </a:prstGeom>
          </p:spPr>
        </p:pic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6B9C425-EDA5-49A1-81DD-D0023D62F3CF}"/>
                </a:ext>
              </a:extLst>
            </p:cNvPr>
            <p:cNvSpPr/>
            <p:nvPr/>
          </p:nvSpPr>
          <p:spPr>
            <a:xfrm>
              <a:off x="3610466" y="1800520"/>
              <a:ext cx="3638746" cy="4703975"/>
            </a:xfrm>
            <a:custGeom>
              <a:avLst/>
              <a:gdLst>
                <a:gd name="connsiteX0" fmla="*/ 961534 w 3638746"/>
                <a:gd name="connsiteY0" fmla="*/ 0 h 4703975"/>
                <a:gd name="connsiteX1" fmla="*/ 226243 w 3638746"/>
                <a:gd name="connsiteY1" fmla="*/ 1753385 h 4703975"/>
                <a:gd name="connsiteX2" fmla="*/ 0 w 3638746"/>
                <a:gd name="connsiteY2" fmla="*/ 1819373 h 4703975"/>
                <a:gd name="connsiteX3" fmla="*/ 9427 w 3638746"/>
                <a:gd name="connsiteY3" fmla="*/ 4345756 h 4703975"/>
                <a:gd name="connsiteX4" fmla="*/ 876693 w 3638746"/>
                <a:gd name="connsiteY4" fmla="*/ 4703975 h 4703975"/>
                <a:gd name="connsiteX5" fmla="*/ 3638746 w 3638746"/>
                <a:gd name="connsiteY5" fmla="*/ 2149311 h 4703975"/>
                <a:gd name="connsiteX6" fmla="*/ 961534 w 3638746"/>
                <a:gd name="connsiteY6" fmla="*/ 0 h 470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8746" h="4703975">
                  <a:moveTo>
                    <a:pt x="961534" y="0"/>
                  </a:moveTo>
                  <a:lnTo>
                    <a:pt x="226243" y="1753385"/>
                  </a:lnTo>
                  <a:lnTo>
                    <a:pt x="0" y="1819373"/>
                  </a:lnTo>
                  <a:cubicBezTo>
                    <a:pt x="3142" y="2661501"/>
                    <a:pt x="6285" y="3503628"/>
                    <a:pt x="9427" y="4345756"/>
                  </a:cubicBezTo>
                  <a:lnTo>
                    <a:pt x="876693" y="4703975"/>
                  </a:lnTo>
                  <a:lnTo>
                    <a:pt x="3638746" y="2149311"/>
                  </a:lnTo>
                  <a:lnTo>
                    <a:pt x="961534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777AB9C-76EE-4E8B-B194-1C018B482E14}"/>
                </a:ext>
              </a:extLst>
            </p:cNvPr>
            <p:cNvSpPr/>
            <p:nvPr/>
          </p:nvSpPr>
          <p:spPr>
            <a:xfrm>
              <a:off x="4013959" y="4620171"/>
              <a:ext cx="1027521" cy="989814"/>
            </a:xfrm>
            <a:custGeom>
              <a:avLst/>
              <a:gdLst>
                <a:gd name="connsiteX0" fmla="*/ 320511 w 1027521"/>
                <a:gd name="connsiteY0" fmla="*/ 0 h 989815"/>
                <a:gd name="connsiteX1" fmla="*/ 0 w 1027521"/>
                <a:gd name="connsiteY1" fmla="*/ 311085 h 989815"/>
                <a:gd name="connsiteX2" fmla="*/ 754144 w 1027521"/>
                <a:gd name="connsiteY2" fmla="*/ 989815 h 989815"/>
                <a:gd name="connsiteX3" fmla="*/ 1027521 w 1027521"/>
                <a:gd name="connsiteY3" fmla="*/ 735291 h 989815"/>
                <a:gd name="connsiteX4" fmla="*/ 537328 w 1027521"/>
                <a:gd name="connsiteY4" fmla="*/ 339365 h 989815"/>
                <a:gd name="connsiteX5" fmla="*/ 641022 w 1027521"/>
                <a:gd name="connsiteY5" fmla="*/ 245097 h 989815"/>
                <a:gd name="connsiteX6" fmla="*/ 320511 w 1027521"/>
                <a:gd name="connsiteY6" fmla="*/ 0 h 98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7521" h="989815">
                  <a:moveTo>
                    <a:pt x="320511" y="0"/>
                  </a:moveTo>
                  <a:lnTo>
                    <a:pt x="0" y="311085"/>
                  </a:lnTo>
                  <a:lnTo>
                    <a:pt x="754144" y="989815"/>
                  </a:lnTo>
                  <a:lnTo>
                    <a:pt x="1027521" y="735291"/>
                  </a:lnTo>
                  <a:lnTo>
                    <a:pt x="537328" y="339365"/>
                  </a:lnTo>
                  <a:lnTo>
                    <a:pt x="641022" y="245097"/>
                  </a:lnTo>
                  <a:lnTo>
                    <a:pt x="320511" y="0"/>
                  </a:lnTo>
                  <a:close/>
                </a:path>
              </a:pathLst>
            </a:cu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D9C843E-A11B-42B8-88A4-D6BDFB56195B}"/>
              </a:ext>
            </a:extLst>
          </p:cNvPr>
          <p:cNvSpPr txBox="1">
            <a:spLocks/>
          </p:cNvSpPr>
          <p:nvPr/>
        </p:nvSpPr>
        <p:spPr>
          <a:xfrm>
            <a:off x="81190" y="3800090"/>
            <a:ext cx="5683826" cy="467696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fr-FR"/>
            </a:defPPr>
            <a:lvl1pPr marL="1800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fr-FR" sz="2000" dirty="0"/>
              <a:t>Surface du parc :  </a:t>
            </a:r>
            <a:r>
              <a:rPr lang="fr-FR" sz="2400" b="1" dirty="0"/>
              <a:t>~1 Hectare</a:t>
            </a:r>
            <a:endParaRPr lang="fr-FR" sz="2000" b="1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1BA4C7F-9EFD-4D98-961F-082C6A7688D2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C875E7-FA7C-4B27-84DA-CFFBE1D65CBF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033D8A-F7B9-4E53-B834-181B6FA9FE0B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4</a:t>
              </a:fld>
              <a:endParaRPr lang="fr-FR" dirty="0"/>
            </a:p>
          </p:txBody>
        </p:sp>
      </p:grpSp>
      <p:pic>
        <p:nvPicPr>
          <p:cNvPr id="10" name="Image 9" descr="Une image contenant arbre, extérieur, herbe, plante&#10;&#10;Description générée automatiquement">
            <a:extLst>
              <a:ext uri="{FF2B5EF4-FFF2-40B4-BE49-F238E27FC236}">
                <a16:creationId xmlns:a16="http://schemas.microsoft.com/office/drawing/2014/main" id="{D7F2BFA6-8D55-407F-A08E-A90A6C340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" y="1800168"/>
            <a:ext cx="5683826" cy="1999921"/>
          </a:xfrm>
          <a:prstGeom prst="rect">
            <a:avLst/>
          </a:prstGeom>
        </p:spPr>
      </p:pic>
      <p:pic>
        <p:nvPicPr>
          <p:cNvPr id="14" name="Image 13" descr="Une image contenant arbre, extérieur, ciel, plante&#10;&#10;Description générée automatiquement">
            <a:extLst>
              <a:ext uri="{FF2B5EF4-FFF2-40B4-BE49-F238E27FC236}">
                <a16:creationId xmlns:a16="http://schemas.microsoft.com/office/drawing/2014/main" id="{85C20F4B-71AF-4703-A4C5-596703943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" y="4438157"/>
            <a:ext cx="5683826" cy="1781225"/>
          </a:xfrm>
          <a:prstGeom prst="rect">
            <a:avLst/>
          </a:prstGeom>
        </p:spPr>
      </p:pic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884BB0C0-21E3-40ED-AAC8-D90707F6E489}"/>
              </a:ext>
            </a:extLst>
          </p:cNvPr>
          <p:cNvSpPr txBox="1">
            <a:spLocks/>
          </p:cNvSpPr>
          <p:nvPr/>
        </p:nvSpPr>
        <p:spPr>
          <a:xfrm>
            <a:off x="81795" y="6225022"/>
            <a:ext cx="5693381" cy="467696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fr-FR"/>
            </a:defPPr>
            <a:lvl1pPr marL="1800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fr-FR" sz="2000" dirty="0"/>
              <a:t>Surface habitable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~400 m²</a:t>
            </a:r>
            <a:endParaRPr lang="fr-FR" sz="2000" dirty="0"/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F1C80DA8-95FC-4104-B149-EBD515084F86}"/>
              </a:ext>
            </a:extLst>
          </p:cNvPr>
          <p:cNvSpPr/>
          <p:nvPr/>
        </p:nvSpPr>
        <p:spPr>
          <a:xfrm>
            <a:off x="8258090" y="4192308"/>
            <a:ext cx="19812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87BD3FB-32DC-4CAE-B0DC-7CE6A48CEA5A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5775176" y="3139440"/>
            <a:ext cx="2482914" cy="11227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2579716-9F4F-4DF8-9435-4D21EBB704AD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775176" y="4375188"/>
            <a:ext cx="2520752" cy="9664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3516F3F7-0D90-4919-9711-191EE6E156CF}"/>
              </a:ext>
            </a:extLst>
          </p:cNvPr>
          <p:cNvSpPr/>
          <p:nvPr/>
        </p:nvSpPr>
        <p:spPr>
          <a:xfrm rot="16200000">
            <a:off x="9559006" y="2621368"/>
            <a:ext cx="356444" cy="28082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001A41C-81C7-482C-8F04-3F84D459E8CF}"/>
              </a:ext>
            </a:extLst>
          </p:cNvPr>
          <p:cNvSpPr txBox="1"/>
          <p:nvPr/>
        </p:nvSpPr>
        <p:spPr>
          <a:xfrm>
            <a:off x="9814914" y="2632666"/>
            <a:ext cx="926026" cy="38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Nord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3C6890B-715B-4A96-B2A4-A7EBF50112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110195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62A99B3-63CB-4F44-A2C9-DB4D615FBEFA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  <a:latin typeface="Affogato-Bold"/>
              </a:rPr>
              <a:t>                     Maison acquise en 2019 pour plusieurs objectifs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7F8D4D-BDA9-456D-AD28-2485CC3093A2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                      LE PROJET POLITIQUE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7C4A8CF-EA69-4B88-8292-E54A1329CC3B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7B6E91-0056-4775-BF99-F892D7BEC72A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00EB97A-7C87-469D-B73B-B154B15A113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5</a:t>
              </a:fld>
              <a:endParaRPr lang="fr-FR" dirty="0"/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C1A56E5E-FFF6-4E56-AB64-902D6491654E}"/>
              </a:ext>
            </a:extLst>
          </p:cNvPr>
          <p:cNvGrpSpPr/>
          <p:nvPr/>
        </p:nvGrpSpPr>
        <p:grpSpPr>
          <a:xfrm>
            <a:off x="7005585" y="4074932"/>
            <a:ext cx="1651147" cy="1931481"/>
            <a:chOff x="8720818" y="4804380"/>
            <a:chExt cx="1979389" cy="217163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AC42EB3-03D2-4560-B421-CDB518F80CDE}"/>
                </a:ext>
              </a:extLst>
            </p:cNvPr>
            <p:cNvSpPr txBox="1"/>
            <p:nvPr/>
          </p:nvSpPr>
          <p:spPr>
            <a:xfrm>
              <a:off x="8720818" y="6151777"/>
              <a:ext cx="1979389" cy="824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i="0" dirty="0">
                  <a:solidFill>
                    <a:srgbClr val="75347C"/>
                  </a:solidFill>
                  <a:effectLst/>
                  <a:latin typeface="Calibri" panose="020F0502020204030204" pitchFamily="34" charset="0"/>
                </a:rPr>
                <a:t>Médiathèque</a:t>
              </a:r>
              <a:endParaRPr lang="fr-FR" sz="2000" b="1" dirty="0">
                <a:solidFill>
                  <a:srgbClr val="75347C"/>
                </a:solidFill>
              </a:endParaRPr>
            </a:p>
          </p:txBody>
        </p:sp>
        <p:pic>
          <p:nvPicPr>
            <p:cNvPr id="36" name="Graphique 35" descr="Une pile de livres">
              <a:extLst>
                <a:ext uri="{FF2B5EF4-FFF2-40B4-BE49-F238E27FC236}">
                  <a16:creationId xmlns:a16="http://schemas.microsoft.com/office/drawing/2014/main" id="{7CA47F8A-42A4-45CE-BB94-988E297DA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0240" y="4804380"/>
              <a:ext cx="1690755" cy="1690755"/>
            </a:xfrm>
            <a:prstGeom prst="rect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CBFA916-FFBA-40F4-928E-6413966D95E9}"/>
              </a:ext>
            </a:extLst>
          </p:cNvPr>
          <p:cNvGrpSpPr/>
          <p:nvPr/>
        </p:nvGrpSpPr>
        <p:grpSpPr>
          <a:xfrm>
            <a:off x="217323" y="1686789"/>
            <a:ext cx="2333435" cy="1938134"/>
            <a:chOff x="881244" y="2387755"/>
            <a:chExt cx="2580587" cy="2082490"/>
          </a:xfrm>
        </p:grpSpPr>
        <p:pic>
          <p:nvPicPr>
            <p:cNvPr id="40" name="Graphique 39" descr="Un puzzle">
              <a:extLst>
                <a:ext uri="{FF2B5EF4-FFF2-40B4-BE49-F238E27FC236}">
                  <a16:creationId xmlns:a16="http://schemas.microsoft.com/office/drawing/2014/main" id="{99B7FEEC-0273-466F-95EC-908F18CC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293" y="2387755"/>
              <a:ext cx="2082490" cy="208249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9AE99DB-2A36-44D9-BE44-4CADBB059E88}"/>
                </a:ext>
              </a:extLst>
            </p:cNvPr>
            <p:cNvSpPr txBox="1"/>
            <p:nvPr/>
          </p:nvSpPr>
          <p:spPr>
            <a:xfrm>
              <a:off x="881244" y="4008580"/>
              <a:ext cx="2580587" cy="4299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A48AC1"/>
                  </a:solidFill>
                  <a:effectLst/>
                  <a:latin typeface="Calibri" panose="020F0502020204030204" pitchFamily="34" charset="0"/>
                </a:rPr>
                <a:t>lieu de vie partagé</a:t>
              </a:r>
              <a:endParaRPr lang="fr-FR" sz="2000" b="1" dirty="0">
                <a:solidFill>
                  <a:srgbClr val="A48AC1"/>
                </a:solidFill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BDF3B702-E9CC-4528-B3BF-511B165CC855}"/>
              </a:ext>
            </a:extLst>
          </p:cNvPr>
          <p:cNvGrpSpPr/>
          <p:nvPr/>
        </p:nvGrpSpPr>
        <p:grpSpPr>
          <a:xfrm>
            <a:off x="3323830" y="1958433"/>
            <a:ext cx="2497811" cy="1823760"/>
            <a:chOff x="9028007" y="2096257"/>
            <a:chExt cx="2749734" cy="1925694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0316E4D-D272-4956-B682-0F56DE6A5366}"/>
                </a:ext>
              </a:extLst>
            </p:cNvPr>
            <p:cNvSpPr txBox="1"/>
            <p:nvPr/>
          </p:nvSpPr>
          <p:spPr>
            <a:xfrm>
              <a:off x="9028007" y="3599478"/>
              <a:ext cx="2749734" cy="422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i="0" dirty="0">
                  <a:solidFill>
                    <a:srgbClr val="652D6D"/>
                  </a:solidFill>
                  <a:effectLst/>
                  <a:latin typeface="Calibri" panose="020F0502020204030204" pitchFamily="34" charset="0"/>
                </a:rPr>
                <a:t>Innovant, Dynamique</a:t>
              </a:r>
              <a:endParaRPr lang="fr-FR" sz="2000" b="1" dirty="0">
                <a:solidFill>
                  <a:srgbClr val="652D6D"/>
                </a:solidFill>
              </a:endParaRPr>
            </a:p>
          </p:txBody>
        </p:sp>
        <p:pic>
          <p:nvPicPr>
            <p:cNvPr id="42" name="Graphique 41" descr="Une ampoule">
              <a:extLst>
                <a:ext uri="{FF2B5EF4-FFF2-40B4-BE49-F238E27FC236}">
                  <a16:creationId xmlns:a16="http://schemas.microsoft.com/office/drawing/2014/main" id="{154B8AD2-D25E-4B88-954E-08389754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4110" y="2096257"/>
              <a:ext cx="1677530" cy="167753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74388FD-423D-479F-AE25-FE331D8A8974}"/>
              </a:ext>
            </a:extLst>
          </p:cNvPr>
          <p:cNvGrpSpPr/>
          <p:nvPr/>
        </p:nvGrpSpPr>
        <p:grpSpPr>
          <a:xfrm>
            <a:off x="6583264" y="1347335"/>
            <a:ext cx="3049502" cy="2092990"/>
            <a:chOff x="4033239" y="2059967"/>
            <a:chExt cx="3357376" cy="2228014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D575E1A-56F9-446D-B767-DD5EBAF4369C}"/>
                </a:ext>
              </a:extLst>
            </p:cNvPr>
            <p:cNvSpPr txBox="1"/>
            <p:nvPr/>
          </p:nvSpPr>
          <p:spPr>
            <a:xfrm>
              <a:off x="4033239" y="3672866"/>
              <a:ext cx="3357376" cy="425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A48AC1"/>
                  </a:solidFill>
                  <a:effectLst/>
                  <a:latin typeface="Calibri" panose="020F0502020204030204" pitchFamily="34" charset="0"/>
                </a:rPr>
                <a:t>Participation citoyenne</a:t>
              </a:r>
              <a:endParaRPr lang="fr-FR" sz="2000" b="1" dirty="0">
                <a:solidFill>
                  <a:srgbClr val="A48AC1"/>
                </a:solidFill>
              </a:endParaRPr>
            </a:p>
          </p:txBody>
        </p:sp>
        <p:pic>
          <p:nvPicPr>
            <p:cNvPr id="44" name="Graphique 43" descr="Deux bulles de discours">
              <a:extLst>
                <a:ext uri="{FF2B5EF4-FFF2-40B4-BE49-F238E27FC236}">
                  <a16:creationId xmlns:a16="http://schemas.microsoft.com/office/drawing/2014/main" id="{A9714D45-7B41-4802-95F1-89EF565BC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72150" y="2059967"/>
              <a:ext cx="2228014" cy="2228014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C74EED-4243-4207-BE57-22DA8C03018A}"/>
              </a:ext>
            </a:extLst>
          </p:cNvPr>
          <p:cNvGrpSpPr/>
          <p:nvPr/>
        </p:nvGrpSpPr>
        <p:grpSpPr>
          <a:xfrm>
            <a:off x="432027" y="4074933"/>
            <a:ext cx="1883043" cy="2021904"/>
            <a:chOff x="1344502" y="4192581"/>
            <a:chExt cx="2102198" cy="2200613"/>
          </a:xfrm>
        </p:grpSpPr>
        <p:pic>
          <p:nvPicPr>
            <p:cNvPr id="46" name="Graphique 45" descr="Sac à dos avec skateboard et ballon de foot">
              <a:extLst>
                <a:ext uri="{FF2B5EF4-FFF2-40B4-BE49-F238E27FC236}">
                  <a16:creationId xmlns:a16="http://schemas.microsoft.com/office/drawing/2014/main" id="{81826DC8-AF0B-4808-82D8-453335D3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44502" y="4192581"/>
              <a:ext cx="2102198" cy="2102198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D6BAD90-A098-4D49-9032-EC5143D3EED0}"/>
                </a:ext>
              </a:extLst>
            </p:cNvPr>
            <p:cNvSpPr txBox="1"/>
            <p:nvPr/>
          </p:nvSpPr>
          <p:spPr>
            <a:xfrm>
              <a:off x="1405908" y="5957720"/>
              <a:ext cx="1979388" cy="435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i="0" dirty="0">
                  <a:solidFill>
                    <a:srgbClr val="75347C"/>
                  </a:solidFill>
                  <a:effectLst/>
                  <a:latin typeface="Calibri" panose="020F0502020204030204" pitchFamily="34" charset="0"/>
                </a:rPr>
                <a:t>Jeun</a:t>
              </a:r>
              <a:r>
                <a:rPr lang="fr-FR" sz="2000" b="1" dirty="0">
                  <a:solidFill>
                    <a:srgbClr val="75347C"/>
                  </a:solidFill>
                  <a:latin typeface="Calibri" panose="020F0502020204030204" pitchFamily="34" charset="0"/>
                </a:rPr>
                <a:t>esse</a:t>
              </a:r>
              <a:endParaRPr lang="fr-FR" sz="2000" b="1" dirty="0">
                <a:solidFill>
                  <a:srgbClr val="75347C"/>
                </a:solidFill>
              </a:endParaRP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599DE0C-317A-4462-B279-232A9C247D0E}"/>
              </a:ext>
            </a:extLst>
          </p:cNvPr>
          <p:cNvGrpSpPr/>
          <p:nvPr/>
        </p:nvGrpSpPr>
        <p:grpSpPr>
          <a:xfrm>
            <a:off x="2970002" y="4481841"/>
            <a:ext cx="3717425" cy="1849377"/>
            <a:chOff x="3200250" y="4446597"/>
            <a:chExt cx="4156990" cy="2012530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F3F7430-5BAE-4EA0-B4CF-651EC2C4D13A}"/>
                </a:ext>
              </a:extLst>
            </p:cNvPr>
            <p:cNvSpPr txBox="1"/>
            <p:nvPr/>
          </p:nvSpPr>
          <p:spPr>
            <a:xfrm>
              <a:off x="3200250" y="6023719"/>
              <a:ext cx="4156990" cy="435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A48AC1"/>
                  </a:solidFill>
                  <a:effectLst/>
                  <a:latin typeface="Calibri" panose="020F0502020204030204" pitchFamily="34" charset="0"/>
                </a:rPr>
                <a:t>Expressions artistiques diverses</a:t>
              </a:r>
              <a:endParaRPr lang="fr-FR" sz="2000" b="1" dirty="0">
                <a:solidFill>
                  <a:srgbClr val="A48AC1"/>
                </a:solidFill>
              </a:endParaRPr>
            </a:p>
          </p:txBody>
        </p:sp>
        <p:pic>
          <p:nvPicPr>
            <p:cNvPr id="13" name="Graphique 12" descr="Carnets de croquis avec peintures et fournitures de bureau">
              <a:extLst>
                <a:ext uri="{FF2B5EF4-FFF2-40B4-BE49-F238E27FC236}">
                  <a16:creationId xmlns:a16="http://schemas.microsoft.com/office/drawing/2014/main" id="{5D1A3FF6-066C-46B8-B5BC-E50EFE699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66943" y="4446597"/>
              <a:ext cx="1690755" cy="1690755"/>
            </a:xfrm>
            <a:prstGeom prst="rect">
              <a:avLst/>
            </a:prstGeom>
          </p:spPr>
        </p:pic>
        <p:pic>
          <p:nvPicPr>
            <p:cNvPr id="48" name="Graphique 47" descr="Notes de musique">
              <a:extLst>
                <a:ext uri="{FF2B5EF4-FFF2-40B4-BE49-F238E27FC236}">
                  <a16:creationId xmlns:a16="http://schemas.microsoft.com/office/drawing/2014/main" id="{D3D9589B-0FC9-4E9B-9E2D-ECEC0B71D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89121" y="5023499"/>
              <a:ext cx="1355734" cy="1162489"/>
            </a:xfrm>
            <a:prstGeom prst="rect">
              <a:avLst/>
            </a:prstGeom>
          </p:spPr>
        </p:pic>
        <p:pic>
          <p:nvPicPr>
            <p:cNvPr id="60" name="Graphique 59" descr="Fleurs avec arrosoir et libellule">
              <a:extLst>
                <a:ext uri="{FF2B5EF4-FFF2-40B4-BE49-F238E27FC236}">
                  <a16:creationId xmlns:a16="http://schemas.microsoft.com/office/drawing/2014/main" id="{C72DE5ED-FB5B-494C-9F6D-E8AF0C765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786638" y="4561898"/>
              <a:ext cx="658310" cy="658310"/>
            </a:xfrm>
            <a:prstGeom prst="rect">
              <a:avLst/>
            </a:prstGeom>
          </p:spPr>
        </p:pic>
        <p:pic>
          <p:nvPicPr>
            <p:cNvPr id="62" name="Graphique 61" descr="Deux bobines de fil">
              <a:extLst>
                <a:ext uri="{FF2B5EF4-FFF2-40B4-BE49-F238E27FC236}">
                  <a16:creationId xmlns:a16="http://schemas.microsoft.com/office/drawing/2014/main" id="{E947A137-2286-44EB-B10F-94B78886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315005" y="4516798"/>
              <a:ext cx="748510" cy="748510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A1849E0-2F52-4B4D-B0E1-3BB59F3800A2}"/>
              </a:ext>
            </a:extLst>
          </p:cNvPr>
          <p:cNvGrpSpPr/>
          <p:nvPr/>
        </p:nvGrpSpPr>
        <p:grpSpPr>
          <a:xfrm>
            <a:off x="9631304" y="2195637"/>
            <a:ext cx="2280095" cy="1675966"/>
            <a:chOff x="9409914" y="2707748"/>
            <a:chExt cx="2580587" cy="1885303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F75A292-5A3D-4682-8B59-8B9723568FA2}"/>
                </a:ext>
              </a:extLst>
            </p:cNvPr>
            <p:cNvSpPr txBox="1"/>
            <p:nvPr/>
          </p:nvSpPr>
          <p:spPr>
            <a:xfrm>
              <a:off x="9409914" y="4131386"/>
              <a:ext cx="25805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652D6D"/>
                  </a:solidFill>
                  <a:effectLst/>
                  <a:latin typeface="Calibri" panose="020F0502020204030204" pitchFamily="34" charset="0"/>
                </a:rPr>
                <a:t>Intergénérationnel</a:t>
              </a:r>
              <a:endParaRPr lang="fr-FR" sz="2000" b="1" dirty="0">
                <a:solidFill>
                  <a:srgbClr val="652D6D"/>
                </a:solidFill>
              </a:endParaRPr>
            </a:p>
          </p:txBody>
        </p:sp>
        <p:pic>
          <p:nvPicPr>
            <p:cNvPr id="65" name="Graphique 64" descr="Cœurs">
              <a:extLst>
                <a:ext uri="{FF2B5EF4-FFF2-40B4-BE49-F238E27FC236}">
                  <a16:creationId xmlns:a16="http://schemas.microsoft.com/office/drawing/2014/main" id="{8CFF7FCF-1C1F-4B2C-91A1-9DE7E9F26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789639" y="2707748"/>
              <a:ext cx="1711234" cy="1711234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C73BEA-1E87-4B07-9862-2374F040A336}"/>
              </a:ext>
            </a:extLst>
          </p:cNvPr>
          <p:cNvGrpSpPr/>
          <p:nvPr/>
        </p:nvGrpSpPr>
        <p:grpSpPr>
          <a:xfrm>
            <a:off x="9207809" y="4481841"/>
            <a:ext cx="3357376" cy="1784791"/>
            <a:chOff x="7954790" y="2740074"/>
            <a:chExt cx="3357376" cy="1784791"/>
          </a:xfrm>
        </p:grpSpPr>
        <p:pic>
          <p:nvPicPr>
            <p:cNvPr id="38" name="Graphique 37" descr="Bunting du tiers">
              <a:extLst>
                <a:ext uri="{FF2B5EF4-FFF2-40B4-BE49-F238E27FC236}">
                  <a16:creationId xmlns:a16="http://schemas.microsoft.com/office/drawing/2014/main" id="{80F05F07-6FEB-40CA-888A-B5EB319E7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560876" y="2740074"/>
              <a:ext cx="1784791" cy="1784791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A7077D9-DC00-4074-B86A-39A98322027A}"/>
                </a:ext>
              </a:extLst>
            </p:cNvPr>
            <p:cNvSpPr txBox="1"/>
            <p:nvPr/>
          </p:nvSpPr>
          <p:spPr>
            <a:xfrm>
              <a:off x="7954790" y="4108456"/>
              <a:ext cx="33573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A48AC1"/>
                  </a:solidFill>
                  <a:effectLst/>
                  <a:latin typeface="Calibri" panose="020F0502020204030204" pitchFamily="34" charset="0"/>
                </a:rPr>
                <a:t>Manifestions, spectacles</a:t>
              </a:r>
              <a:endParaRPr lang="fr-FR" sz="2000" b="1" dirty="0">
                <a:solidFill>
                  <a:srgbClr val="A48AC1"/>
                </a:solidFill>
              </a:endParaRPr>
            </a:p>
          </p:txBody>
        </p:sp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id="{A2D8FE25-1AEF-4986-9F15-4E6FC4DB793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569" y="86340"/>
            <a:ext cx="828303" cy="117131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CB22DDB-FA7F-4896-B871-EFC627FDB01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647" y="377530"/>
            <a:ext cx="1367201" cy="5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592919E-E86F-47F1-986D-5B5D04A42916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  <a:latin typeface="Affogato-Bold"/>
              </a:rPr>
              <a:t>La fabrique du bien commun – Un exercice de démocratie participative</a:t>
            </a:r>
            <a:endParaRPr lang="fr-FR" sz="2800" dirty="0">
              <a:solidFill>
                <a:srgbClr val="652D6D"/>
              </a:solidFill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6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                CONCERTATION CITOYENNE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18B2B5-B0BF-4818-AE07-6FD61DDB10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569" y="86340"/>
            <a:ext cx="828303" cy="117131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01BE4C-CD73-4C14-9B20-C35EDE47DF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647" y="377530"/>
            <a:ext cx="1367201" cy="5154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3D62A1-D4C2-441D-ABEC-E311CCB62784}"/>
              </a:ext>
            </a:extLst>
          </p:cNvPr>
          <p:cNvSpPr txBox="1"/>
          <p:nvPr/>
        </p:nvSpPr>
        <p:spPr>
          <a:xfrm>
            <a:off x="659754" y="2845721"/>
            <a:ext cx="10803118" cy="954107"/>
          </a:xfrm>
          <a:prstGeom prst="rect">
            <a:avLst/>
          </a:prstGeom>
          <a:solidFill>
            <a:srgbClr val="98BF3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Concevoir avec les habitants un nouveau lieu de création, de rencontres, générateur de liens.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B477710-3BEC-4459-BEAD-BDB76E2EBA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401" y="1679481"/>
            <a:ext cx="7457823" cy="81578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BCE4BE9-4C80-411E-8E47-ED4FD901DDBB}"/>
              </a:ext>
            </a:extLst>
          </p:cNvPr>
          <p:cNvSpPr txBox="1"/>
          <p:nvPr/>
        </p:nvSpPr>
        <p:spPr>
          <a:xfrm>
            <a:off x="4550977" y="4065859"/>
            <a:ext cx="279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En 2 Phases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6A4EF-7101-47EB-8834-54522D43082D}"/>
              </a:ext>
            </a:extLst>
          </p:cNvPr>
          <p:cNvSpPr/>
          <p:nvPr/>
        </p:nvSpPr>
        <p:spPr>
          <a:xfrm>
            <a:off x="1514240" y="4601968"/>
            <a:ext cx="3959258" cy="167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652D6D"/>
                </a:solidFill>
              </a:rPr>
              <a:t>Concertation Publique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3E72AC-05E5-47C2-916A-048E9F1DEFCD}"/>
              </a:ext>
            </a:extLst>
          </p:cNvPr>
          <p:cNvSpPr/>
          <p:nvPr/>
        </p:nvSpPr>
        <p:spPr>
          <a:xfrm>
            <a:off x="6167389" y="4601968"/>
            <a:ext cx="3959258" cy="167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652D6D"/>
                </a:solidFill>
              </a:rPr>
              <a:t>Ateliers Thématiques</a:t>
            </a:r>
            <a:endParaRPr lang="fr-FR" sz="2800" b="1" strike="sngStrike" dirty="0">
              <a:solidFill>
                <a:srgbClr val="FF0000"/>
              </a:solidFill>
            </a:endParaRPr>
          </a:p>
        </p:txBody>
      </p:sp>
      <p:pic>
        <p:nvPicPr>
          <p:cNvPr id="21" name="Graphique 20" descr="Réunion avec un remplissage uni">
            <a:extLst>
              <a:ext uri="{FF2B5EF4-FFF2-40B4-BE49-F238E27FC236}">
                <a16:creationId xmlns:a16="http://schemas.microsoft.com/office/drawing/2014/main" id="{68B6FD45-1803-4062-A60B-B1926805F4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2802" y="4588149"/>
            <a:ext cx="543235" cy="543235"/>
          </a:xfrm>
          <a:prstGeom prst="rect">
            <a:avLst/>
          </a:prstGeom>
        </p:spPr>
      </p:pic>
      <p:pic>
        <p:nvPicPr>
          <p:cNvPr id="23" name="Graphique 22" descr="Porte-bloc avec un remplissage uni">
            <a:extLst>
              <a:ext uri="{FF2B5EF4-FFF2-40B4-BE49-F238E27FC236}">
                <a16:creationId xmlns:a16="http://schemas.microsoft.com/office/drawing/2014/main" id="{19DC64B3-1ADD-4788-9773-3963CD87C6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7602" y="4616430"/>
            <a:ext cx="461665" cy="461665"/>
          </a:xfrm>
          <a:prstGeom prst="rect">
            <a:avLst/>
          </a:prstGeom>
        </p:spPr>
      </p:pic>
      <p:pic>
        <p:nvPicPr>
          <p:cNvPr id="31" name="Graphique 30" descr="Commentaire en cœur avec un remplissage uni">
            <a:extLst>
              <a:ext uri="{FF2B5EF4-FFF2-40B4-BE49-F238E27FC236}">
                <a16:creationId xmlns:a16="http://schemas.microsoft.com/office/drawing/2014/main" id="{D9FED522-FB54-4404-82FF-B01C8CDE20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603688" y="4625857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665F16-5E6E-4A2C-9351-1A9381DAA68D}"/>
              </a:ext>
            </a:extLst>
          </p:cNvPr>
          <p:cNvSpPr/>
          <p:nvPr/>
        </p:nvSpPr>
        <p:spPr>
          <a:xfrm>
            <a:off x="0" y="4037934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4C49BD-3F80-4245-94FF-3CD5D2C859E1}"/>
              </a:ext>
            </a:extLst>
          </p:cNvPr>
          <p:cNvSpPr/>
          <p:nvPr/>
        </p:nvSpPr>
        <p:spPr>
          <a:xfrm>
            <a:off x="0" y="2975754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28FEF9-230F-43E4-80E5-39E2FB8D2B81}"/>
              </a:ext>
            </a:extLst>
          </p:cNvPr>
          <p:cNvSpPr/>
          <p:nvPr/>
        </p:nvSpPr>
        <p:spPr>
          <a:xfrm>
            <a:off x="659754" y="3414359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5702E-5555-4539-A84B-A756EC5E53E7}"/>
              </a:ext>
            </a:extLst>
          </p:cNvPr>
          <p:cNvSpPr/>
          <p:nvPr/>
        </p:nvSpPr>
        <p:spPr>
          <a:xfrm>
            <a:off x="601882" y="3347320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   METHODOLOGIE DE LA CONCERTATION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D71D6BA-C80C-44E8-90EC-B1A014BA86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153" y="3085949"/>
            <a:ext cx="1068186" cy="15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7435BF-247A-4BBC-A8A0-B4BD7A57F079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2 manières de consulter le public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8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METHODOLOGIE DE CONCERTATION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FCF5F6-3E31-404E-BEBE-A29C15091CDF}"/>
              </a:ext>
            </a:extLst>
          </p:cNvPr>
          <p:cNvSpPr txBox="1"/>
          <p:nvPr/>
        </p:nvSpPr>
        <p:spPr>
          <a:xfrm>
            <a:off x="659753" y="1852358"/>
            <a:ext cx="4722952" cy="523220"/>
          </a:xfrm>
          <a:prstGeom prst="rect">
            <a:avLst/>
          </a:prstGeom>
          <a:solidFill>
            <a:srgbClr val="98BF3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APPROCHE QUANTITATIVE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0594D4-BB89-421B-BDE0-711F91677470}"/>
              </a:ext>
            </a:extLst>
          </p:cNvPr>
          <p:cNvSpPr txBox="1"/>
          <p:nvPr/>
        </p:nvSpPr>
        <p:spPr>
          <a:xfrm>
            <a:off x="6570359" y="1858892"/>
            <a:ext cx="4722952" cy="52322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APPROCHE QUALITATIVE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9AA41-460E-41D9-B2ED-5938511974DD}"/>
              </a:ext>
            </a:extLst>
          </p:cNvPr>
          <p:cNvSpPr/>
          <p:nvPr/>
        </p:nvSpPr>
        <p:spPr>
          <a:xfrm>
            <a:off x="659753" y="2648929"/>
            <a:ext cx="4722952" cy="2290713"/>
          </a:xfrm>
          <a:prstGeom prst="rect">
            <a:avLst/>
          </a:prstGeom>
          <a:solidFill>
            <a:srgbClr val="F6FAF4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Sur la base d’un </a:t>
            </a:r>
            <a:r>
              <a:rPr lang="fr-FR" b="1" dirty="0">
                <a:solidFill>
                  <a:schemeClr val="tx1"/>
                </a:solidFill>
              </a:rPr>
              <a:t>Questionnaire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Tous publics </a:t>
            </a:r>
            <a:r>
              <a:rPr lang="fr-FR" dirty="0">
                <a:solidFill>
                  <a:schemeClr val="tx1"/>
                </a:solidFill>
              </a:rPr>
              <a:t>visés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à l'échelle intercommunale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Résultats sous forme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de</a:t>
            </a:r>
            <a:r>
              <a:rPr lang="fr-FR" b="1" dirty="0">
                <a:solidFill>
                  <a:schemeClr val="tx1"/>
                </a:solidFill>
              </a:rPr>
              <a:t> graphiques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5CF53-35E4-44D8-BC0C-E8DCCD1A5CF1}"/>
              </a:ext>
            </a:extLst>
          </p:cNvPr>
          <p:cNvSpPr/>
          <p:nvPr/>
        </p:nvSpPr>
        <p:spPr>
          <a:xfrm>
            <a:off x="6570359" y="2648929"/>
            <a:ext cx="4722952" cy="2290713"/>
          </a:xfrm>
          <a:prstGeom prst="rect">
            <a:avLst/>
          </a:prstGeom>
          <a:solidFill>
            <a:srgbClr val="FFFAEB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Echanges particuliers </a:t>
            </a:r>
            <a:r>
              <a:rPr lang="fr-FR" dirty="0">
                <a:solidFill>
                  <a:schemeClr val="tx1"/>
                </a:solidFill>
              </a:rPr>
              <a:t>/ Évènements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Publics </a:t>
            </a:r>
            <a:r>
              <a:rPr lang="fr-FR" b="1" dirty="0">
                <a:solidFill>
                  <a:schemeClr val="tx1"/>
                </a:solidFill>
              </a:rPr>
              <a:t>spécifiques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Résultats sous forme de </a:t>
            </a:r>
            <a:r>
              <a:rPr lang="fr-FR" b="1" dirty="0">
                <a:solidFill>
                  <a:schemeClr val="tx1"/>
                </a:solidFill>
              </a:rPr>
              <a:t>nuages de mots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2BEFC0-64FA-4F0D-80E3-F5F3E9A2AAB1}"/>
              </a:ext>
            </a:extLst>
          </p:cNvPr>
          <p:cNvGrpSpPr/>
          <p:nvPr/>
        </p:nvGrpSpPr>
        <p:grpSpPr>
          <a:xfrm>
            <a:off x="1151642" y="5260160"/>
            <a:ext cx="9697675" cy="1377624"/>
            <a:chOff x="1151642" y="5260160"/>
            <a:chExt cx="9697675" cy="1377624"/>
          </a:xfrm>
          <a:solidFill>
            <a:srgbClr val="E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791853A-3487-4227-AD45-D1D05B82BB2B}"/>
                </a:ext>
              </a:extLst>
            </p:cNvPr>
            <p:cNvSpPr txBox="1"/>
            <p:nvPr/>
          </p:nvSpPr>
          <p:spPr>
            <a:xfrm>
              <a:off x="1151642" y="5261728"/>
              <a:ext cx="3062139" cy="13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fr-FR"/>
              </a:defPPr>
              <a:lvl1pPr marL="180000">
                <a:defRPr sz="3600" b="1">
                  <a:solidFill>
                    <a:schemeClr val="bg1"/>
                  </a:solidFill>
                  <a:latin typeface="Affogato-Regular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3200" dirty="0">
                  <a:solidFill>
                    <a:srgbClr val="652D6D"/>
                  </a:solidFill>
                </a:rPr>
                <a:t>Résultats :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B08318E-B6E5-4E3D-9205-43B04EA94A45}"/>
                </a:ext>
              </a:extLst>
            </p:cNvPr>
            <p:cNvSpPr txBox="1"/>
            <p:nvPr/>
          </p:nvSpPr>
          <p:spPr>
            <a:xfrm>
              <a:off x="3252250" y="5260160"/>
              <a:ext cx="7597067" cy="13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fr-FR"/>
              </a:defPPr>
              <a:lvl1pPr marL="180000">
                <a:defRPr sz="3600" b="1">
                  <a:solidFill>
                    <a:schemeClr val="bg1"/>
                  </a:solidFill>
                  <a:latin typeface="Affogato-Regular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sz="2400" dirty="0">
                  <a:solidFill>
                    <a:srgbClr val="652D6D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2400" dirty="0">
                  <a:solidFill>
                    <a:srgbClr val="652D6D"/>
                  </a:solidFill>
                </a:rPr>
                <a:t>Plus de 10 évènements/outils organisés</a:t>
              </a:r>
            </a:p>
            <a:p>
              <a:r>
                <a:rPr lang="fr-FR" sz="2400" dirty="0">
                  <a:solidFill>
                    <a:srgbClr val="652D6D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2400" dirty="0">
                  <a:solidFill>
                    <a:srgbClr val="652D6D"/>
                  </a:solidFill>
                </a:rPr>
                <a:t>Plus de 500 répondants</a:t>
              </a:r>
            </a:p>
            <a:p>
              <a:r>
                <a:rPr lang="fr-FR" sz="2400" dirty="0">
                  <a:solidFill>
                    <a:srgbClr val="652D6D"/>
                  </a:solidFill>
                  <a:sym typeface="Wingdings" panose="05000000000000000000" pitchFamily="2" charset="2"/>
                </a:rPr>
                <a:t> Retour de tous les publics</a:t>
              </a:r>
              <a:endParaRPr lang="fr-FR" sz="2400" dirty="0">
                <a:solidFill>
                  <a:srgbClr val="652D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67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9100D6-DE88-4934-843A-5253895F71AD}"/>
              </a:ext>
            </a:extLst>
          </p:cNvPr>
          <p:cNvGrpSpPr/>
          <p:nvPr/>
        </p:nvGrpSpPr>
        <p:grpSpPr>
          <a:xfrm>
            <a:off x="11500701" y="6285329"/>
            <a:ext cx="445092" cy="400110"/>
            <a:chOff x="414630" y="1639067"/>
            <a:chExt cx="35395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5BA5A-BCF3-4EAB-B621-0EFC9FDDFD10}"/>
                </a:ext>
              </a:extLst>
            </p:cNvPr>
            <p:cNvSpPr/>
            <p:nvPr/>
          </p:nvSpPr>
          <p:spPr>
            <a:xfrm rot="21480000">
              <a:off x="414630" y="1639067"/>
              <a:ext cx="337236" cy="40011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fr-FR" sz="2800" dirty="0">
                <a:solidFill>
                  <a:schemeClr val="bg1"/>
                </a:solidFill>
                <a:latin typeface="Affogato-Regular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D7026-34D9-405A-855B-F87211247E5C}"/>
                </a:ext>
              </a:extLst>
            </p:cNvPr>
            <p:cNvSpPr/>
            <p:nvPr/>
          </p:nvSpPr>
          <p:spPr>
            <a:xfrm>
              <a:off x="428426" y="1654624"/>
              <a:ext cx="340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47E1AB8-7C59-46A6-9C6F-287F4F4F7067}" type="slidenum">
                <a:rPr lang="fr-FR" b="1" smtClean="0">
                  <a:solidFill>
                    <a:srgbClr val="95C11F"/>
                  </a:solidFill>
                  <a:latin typeface="Affogato-Bold"/>
                </a:rPr>
                <a:pPr algn="ctr"/>
                <a:t>9</a:t>
              </a:fld>
              <a:endParaRPr lang="fr-FR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BAD290-C3B0-4C7A-BC43-D2D81C15E0F3}"/>
              </a:ext>
            </a:extLst>
          </p:cNvPr>
          <p:cNvSpPr/>
          <p:nvPr/>
        </p:nvSpPr>
        <p:spPr>
          <a:xfrm>
            <a:off x="0" y="0"/>
            <a:ext cx="12192000" cy="117415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4A277-CBC5-436E-985A-6493A4BE6B73}"/>
              </a:ext>
            </a:extLst>
          </p:cNvPr>
          <p:cNvSpPr/>
          <p:nvPr/>
        </p:nvSpPr>
        <p:spPr>
          <a:xfrm>
            <a:off x="659754" y="438605"/>
            <a:ext cx="9368742" cy="612000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AF773-DB6B-4BF6-8569-80C2A3D7C247}"/>
              </a:ext>
            </a:extLst>
          </p:cNvPr>
          <p:cNvSpPr/>
          <p:nvPr/>
        </p:nvSpPr>
        <p:spPr>
          <a:xfrm>
            <a:off x="0" y="-1851"/>
            <a:ext cx="12192000" cy="176383"/>
          </a:xfrm>
          <a:prstGeom prst="rect">
            <a:avLst/>
          </a:prstGeom>
          <a:solidFill>
            <a:srgbClr val="A4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612000"/>
            <a:endParaRPr lang="fr-FR" sz="3600" dirty="0">
              <a:solidFill>
                <a:schemeClr val="bg1"/>
              </a:solidFill>
              <a:latin typeface="Affogato-Regular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C65F00-36D0-494B-BE87-EE5BFA31268B}"/>
              </a:ext>
            </a:extLst>
          </p:cNvPr>
          <p:cNvSpPr/>
          <p:nvPr/>
        </p:nvSpPr>
        <p:spPr>
          <a:xfrm>
            <a:off x="601882" y="371566"/>
            <a:ext cx="9368742" cy="612000"/>
          </a:xfrm>
          <a:prstGeom prst="rect">
            <a:avLst/>
          </a:prstGeom>
          <a:solidFill>
            <a:srgbClr val="753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80000" algn="ctr"/>
            <a:r>
              <a:rPr lang="fr-FR" sz="3600" b="1" dirty="0">
                <a:solidFill>
                  <a:schemeClr val="bg1"/>
                </a:solidFill>
                <a:latin typeface="Affogato-Regular"/>
              </a:rPr>
              <a:t>METHODOLOGIE DE CONCERTATION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1BB5396-CC5B-491B-8A8E-BFEDF382A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696" y="75163"/>
            <a:ext cx="828303" cy="11713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FCF5F6-3E31-404E-BEBE-A29C15091CDF}"/>
              </a:ext>
            </a:extLst>
          </p:cNvPr>
          <p:cNvSpPr txBox="1"/>
          <p:nvPr/>
        </p:nvSpPr>
        <p:spPr>
          <a:xfrm>
            <a:off x="659754" y="2448149"/>
            <a:ext cx="10803118" cy="523220"/>
          </a:xfrm>
          <a:prstGeom prst="rect">
            <a:avLst/>
          </a:prstGeom>
          <a:solidFill>
            <a:srgbClr val="98BF3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APPROCHE QUANTITATIVE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C5E6F65-8393-4789-BB91-F8E0C7EC3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49246"/>
              </p:ext>
            </p:extLst>
          </p:nvPr>
        </p:nvGraphicFramePr>
        <p:xfrm>
          <a:off x="659754" y="3213139"/>
          <a:ext cx="10803117" cy="21059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74501">
                  <a:extLst>
                    <a:ext uri="{9D8B030D-6E8A-4147-A177-3AD203B41FA5}">
                      <a16:colId xmlns:a16="http://schemas.microsoft.com/office/drawing/2014/main" val="1545259632"/>
                    </a:ext>
                  </a:extLst>
                </a:gridCol>
                <a:gridCol w="4737371">
                  <a:extLst>
                    <a:ext uri="{9D8B030D-6E8A-4147-A177-3AD203B41FA5}">
                      <a16:colId xmlns:a16="http://schemas.microsoft.com/office/drawing/2014/main" val="1858082981"/>
                    </a:ext>
                  </a:extLst>
                </a:gridCol>
                <a:gridCol w="2591245">
                  <a:extLst>
                    <a:ext uri="{9D8B030D-6E8A-4147-A177-3AD203B41FA5}">
                      <a16:colId xmlns:a16="http://schemas.microsoft.com/office/drawing/2014/main" val="2767505032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Outils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 recherché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participants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21420"/>
                  </a:ext>
                </a:extLst>
              </a:tr>
              <a:tr h="526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Questionnaire Web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Tous les publics à l'échelle intercommunale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158255850"/>
                  </a:ext>
                </a:extLst>
              </a:tr>
              <a:tr h="526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Questionnaire papier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Tous les publics à l'échelle intercommunale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691932602"/>
                  </a:ext>
                </a:extLst>
              </a:tr>
              <a:tr h="5264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Questionnaire web spécial Médiathèque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Adhérents aux bibliothèques à l'échelle intercommunale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418534813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2130A7E-7E49-44FF-AB33-556FAB8AE63A}"/>
              </a:ext>
            </a:extLst>
          </p:cNvPr>
          <p:cNvSpPr/>
          <p:nvPr/>
        </p:nvSpPr>
        <p:spPr>
          <a:xfrm>
            <a:off x="0" y="1062180"/>
            <a:ext cx="12192000" cy="523220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 marL="180000"/>
            <a:r>
              <a:rPr lang="fr-FR" sz="2800" b="1" dirty="0">
                <a:solidFill>
                  <a:srgbClr val="652D6D"/>
                </a:solidFill>
              </a:rPr>
              <a:t>                                                 REALISATIONS</a:t>
            </a:r>
          </a:p>
        </p:txBody>
      </p:sp>
    </p:spTree>
    <p:extLst>
      <p:ext uri="{BB962C8B-B14F-4D97-AF65-F5344CB8AC3E}">
        <p14:creationId xmlns:p14="http://schemas.microsoft.com/office/powerpoint/2010/main" val="369752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0B341AD389A4A87877A80A70016A0" ma:contentTypeVersion="6" ma:contentTypeDescription="Crée un document." ma:contentTypeScope="" ma:versionID="baba9b54e9ca615bda69a5a26937b5b4">
  <xsd:schema xmlns:xsd="http://www.w3.org/2001/XMLSchema" xmlns:xs="http://www.w3.org/2001/XMLSchema" xmlns:p="http://schemas.microsoft.com/office/2006/metadata/properties" xmlns:ns2="ed88fc6d-6c7c-46e8-8d76-18017fbbb3ed" targetNamespace="http://schemas.microsoft.com/office/2006/metadata/properties" ma:root="true" ma:fieldsID="bd3144e6fb07dd5ea67a67617c3b8594" ns2:_="">
    <xsd:import namespace="ed88fc6d-6c7c-46e8-8d76-18017fbbb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8fc6d-6c7c-46e8-8d76-18017fbbb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1AB47F-F3BD-488D-A888-B180129D40CC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40DCC9F-9254-4B77-AF23-CA8E6BC31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350025-774A-420A-8C25-F8B1B7309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88fc6d-6c7c-46e8-8d76-18017fbbb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1098</Words>
  <Application>Microsoft Office PowerPoint</Application>
  <PresentationFormat>Grand écran</PresentationFormat>
  <Paragraphs>236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Affogato-Bold</vt:lpstr>
      <vt:lpstr>Affogato-Regular</vt:lpstr>
      <vt:lpstr>Arial</vt:lpstr>
      <vt:lpstr>Calibri</vt:lpstr>
      <vt:lpstr>Calibri Light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Giovan Renard</dc:creator>
  <cp:lastModifiedBy>Eugène NKONGUE</cp:lastModifiedBy>
  <cp:revision>461</cp:revision>
  <dcterms:created xsi:type="dcterms:W3CDTF">2019-11-30T10:30:58Z</dcterms:created>
  <dcterms:modified xsi:type="dcterms:W3CDTF">2022-02-24T18:12:52Z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0x010100B0D0B341AD389A4A87877A80A70016A0</vt:lpwstr>
  </property>
</Properties>
</file>