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5"/>
  </p:notesMasterIdLst>
  <p:sldIdLst>
    <p:sldId id="256" r:id="rId2"/>
    <p:sldId id="420" r:id="rId3"/>
    <p:sldId id="258" r:id="rId4"/>
    <p:sldId id="261" r:id="rId5"/>
    <p:sldId id="419" r:id="rId6"/>
    <p:sldId id="391" r:id="rId7"/>
    <p:sldId id="421" r:id="rId8"/>
    <p:sldId id="426" r:id="rId9"/>
    <p:sldId id="422" r:id="rId10"/>
    <p:sldId id="423" r:id="rId11"/>
    <p:sldId id="424" r:id="rId12"/>
    <p:sldId id="427" r:id="rId13"/>
    <p:sldId id="262"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B6A539-6150-4659-BFD8-BD50516EEE42}" type="doc">
      <dgm:prSet loTypeId="urn:microsoft.com/office/officeart/2005/8/layout/hList6" loCatId="list" qsTypeId="urn:microsoft.com/office/officeart/2005/8/quickstyle/simple1" qsCatId="simple" csTypeId="urn:microsoft.com/office/officeart/2005/8/colors/accent0_1" csCatId="mainScheme" phldr="1"/>
      <dgm:spPr/>
      <dgm:t>
        <a:bodyPr/>
        <a:lstStyle/>
        <a:p>
          <a:endParaRPr lang="fr-FR"/>
        </a:p>
      </dgm:t>
    </dgm:pt>
    <dgm:pt modelId="{D0623DAA-5AC4-4EBF-93E5-86DBC6EE735C}">
      <dgm:prSet phldrT="[Texte]"/>
      <dgm:spPr/>
      <dgm:t>
        <a:bodyPr/>
        <a:lstStyle/>
        <a:p>
          <a:r>
            <a:rPr lang="fr-FR" dirty="0"/>
            <a:t>Capital économique</a:t>
          </a:r>
        </a:p>
      </dgm:t>
    </dgm:pt>
    <dgm:pt modelId="{9F8A3197-A48A-45F5-801C-834FC469AC60}" type="parTrans" cxnId="{6FF67F58-9DAA-49B5-875A-75B53552D252}">
      <dgm:prSet/>
      <dgm:spPr/>
      <dgm:t>
        <a:bodyPr/>
        <a:lstStyle/>
        <a:p>
          <a:endParaRPr lang="fr-FR"/>
        </a:p>
      </dgm:t>
    </dgm:pt>
    <dgm:pt modelId="{E03756C6-563E-49FE-B636-F040CD5DABFF}" type="sibTrans" cxnId="{6FF67F58-9DAA-49B5-875A-75B53552D252}">
      <dgm:prSet/>
      <dgm:spPr/>
      <dgm:t>
        <a:bodyPr/>
        <a:lstStyle/>
        <a:p>
          <a:endParaRPr lang="fr-FR"/>
        </a:p>
      </dgm:t>
    </dgm:pt>
    <dgm:pt modelId="{E07B6A5E-8A8D-412C-BD1A-176A0F92FE55}">
      <dgm:prSet phldrT="[Texte]"/>
      <dgm:spPr/>
      <dgm:t>
        <a:bodyPr/>
        <a:lstStyle/>
        <a:p>
          <a:r>
            <a:rPr lang="fr-FR" dirty="0"/>
            <a:t>Sphère sociale</a:t>
          </a:r>
        </a:p>
      </dgm:t>
    </dgm:pt>
    <dgm:pt modelId="{EE32FF02-97AD-4E9D-8D80-AF7F533EA448}" type="parTrans" cxnId="{9E918B4F-C041-4CD3-B743-9F47BA4A9BF4}">
      <dgm:prSet/>
      <dgm:spPr/>
      <dgm:t>
        <a:bodyPr/>
        <a:lstStyle/>
        <a:p>
          <a:endParaRPr lang="fr-FR"/>
        </a:p>
      </dgm:t>
    </dgm:pt>
    <dgm:pt modelId="{83546201-C42E-46F1-BCAF-7B557B904240}" type="sibTrans" cxnId="{9E918B4F-C041-4CD3-B743-9F47BA4A9BF4}">
      <dgm:prSet/>
      <dgm:spPr/>
      <dgm:t>
        <a:bodyPr/>
        <a:lstStyle/>
        <a:p>
          <a:endParaRPr lang="fr-FR"/>
        </a:p>
      </dgm:t>
    </dgm:pt>
    <dgm:pt modelId="{AA943661-422C-471C-982F-DF4C739534C1}">
      <dgm:prSet phldrT="[Texte]"/>
      <dgm:spPr/>
      <dgm:t>
        <a:bodyPr/>
        <a:lstStyle/>
        <a:p>
          <a:r>
            <a:rPr lang="fr-FR" dirty="0"/>
            <a:t>Capital culturel</a:t>
          </a:r>
        </a:p>
      </dgm:t>
    </dgm:pt>
    <dgm:pt modelId="{6131A525-5F67-455E-8739-B865B74378CF}" type="parTrans" cxnId="{290D5B55-6524-4B89-9330-47E30545F529}">
      <dgm:prSet/>
      <dgm:spPr/>
      <dgm:t>
        <a:bodyPr/>
        <a:lstStyle/>
        <a:p>
          <a:endParaRPr lang="fr-FR"/>
        </a:p>
      </dgm:t>
    </dgm:pt>
    <dgm:pt modelId="{B2A2F5DF-8D7C-4610-84FB-706F238B405B}" type="sibTrans" cxnId="{290D5B55-6524-4B89-9330-47E30545F529}">
      <dgm:prSet/>
      <dgm:spPr/>
      <dgm:t>
        <a:bodyPr/>
        <a:lstStyle/>
        <a:p>
          <a:endParaRPr lang="fr-FR"/>
        </a:p>
      </dgm:t>
    </dgm:pt>
    <dgm:pt modelId="{A019E2EC-BDED-46A8-91B3-18EF074EFBAC}">
      <dgm:prSet phldrT="[Texte]"/>
      <dgm:spPr/>
      <dgm:t>
        <a:bodyPr/>
        <a:lstStyle/>
        <a:p>
          <a:r>
            <a:rPr lang="fr-FR" dirty="0"/>
            <a:t>Jeunesse</a:t>
          </a:r>
        </a:p>
      </dgm:t>
    </dgm:pt>
    <dgm:pt modelId="{872EAEF1-D772-447A-AF2F-4109B599FEA5}" type="parTrans" cxnId="{F847F0F6-27BD-4E1F-804B-ABEFB6982F8A}">
      <dgm:prSet/>
      <dgm:spPr/>
      <dgm:t>
        <a:bodyPr/>
        <a:lstStyle/>
        <a:p>
          <a:endParaRPr lang="fr-FR"/>
        </a:p>
      </dgm:t>
    </dgm:pt>
    <dgm:pt modelId="{73F8C60A-07BD-4DA7-B5F1-E3F86AACE979}" type="sibTrans" cxnId="{F847F0F6-27BD-4E1F-804B-ABEFB6982F8A}">
      <dgm:prSet/>
      <dgm:spPr/>
      <dgm:t>
        <a:bodyPr/>
        <a:lstStyle/>
        <a:p>
          <a:endParaRPr lang="fr-FR"/>
        </a:p>
      </dgm:t>
    </dgm:pt>
    <dgm:pt modelId="{B49C7906-11F2-4BDC-82C6-A926309DE3C1}">
      <dgm:prSet phldrT="[Texte]"/>
      <dgm:spPr/>
      <dgm:t>
        <a:bodyPr/>
        <a:lstStyle/>
        <a:p>
          <a:r>
            <a:rPr lang="fr-FR" dirty="0"/>
            <a:t>Capitale écologique</a:t>
          </a:r>
        </a:p>
      </dgm:t>
    </dgm:pt>
    <dgm:pt modelId="{EDF84933-8499-42ED-9E79-DDB4224A2F1F}" type="parTrans" cxnId="{13F0BBCD-790F-41F1-9734-0A7D35CBE571}">
      <dgm:prSet/>
      <dgm:spPr/>
      <dgm:t>
        <a:bodyPr/>
        <a:lstStyle/>
        <a:p>
          <a:endParaRPr lang="fr-FR"/>
        </a:p>
      </dgm:t>
    </dgm:pt>
    <dgm:pt modelId="{6C84D025-35D9-466E-A6FF-0D5F0417F7F1}" type="sibTrans" cxnId="{13F0BBCD-790F-41F1-9734-0A7D35CBE571}">
      <dgm:prSet/>
      <dgm:spPr/>
      <dgm:t>
        <a:bodyPr/>
        <a:lstStyle/>
        <a:p>
          <a:endParaRPr lang="fr-FR"/>
        </a:p>
      </dgm:t>
    </dgm:pt>
    <dgm:pt modelId="{5EC30BDD-6372-43E7-91D6-26BEB9D6369E}" type="pres">
      <dgm:prSet presAssocID="{06B6A539-6150-4659-BFD8-BD50516EEE42}" presName="Name0" presStyleCnt="0">
        <dgm:presLayoutVars>
          <dgm:dir/>
          <dgm:resizeHandles val="exact"/>
        </dgm:presLayoutVars>
      </dgm:prSet>
      <dgm:spPr/>
    </dgm:pt>
    <dgm:pt modelId="{C63F4EC0-F256-48B0-9F56-CE8CEDF4E3CE}" type="pres">
      <dgm:prSet presAssocID="{D0623DAA-5AC4-4EBF-93E5-86DBC6EE735C}" presName="node" presStyleLbl="node1" presStyleIdx="0" presStyleCnt="5">
        <dgm:presLayoutVars>
          <dgm:bulletEnabled val="1"/>
        </dgm:presLayoutVars>
      </dgm:prSet>
      <dgm:spPr/>
    </dgm:pt>
    <dgm:pt modelId="{E940081D-2459-48DA-86C2-FF1672270BD5}" type="pres">
      <dgm:prSet presAssocID="{E03756C6-563E-49FE-B636-F040CD5DABFF}" presName="sibTrans" presStyleCnt="0"/>
      <dgm:spPr/>
    </dgm:pt>
    <dgm:pt modelId="{5FFBD4D8-3719-4EA5-9AA1-607B7D886CB7}" type="pres">
      <dgm:prSet presAssocID="{E07B6A5E-8A8D-412C-BD1A-176A0F92FE55}" presName="node" presStyleLbl="node1" presStyleIdx="1" presStyleCnt="5" custLinFactNeighborX="1">
        <dgm:presLayoutVars>
          <dgm:bulletEnabled val="1"/>
        </dgm:presLayoutVars>
      </dgm:prSet>
      <dgm:spPr/>
    </dgm:pt>
    <dgm:pt modelId="{E638B2AB-0F7D-4B42-9754-63A8DCC23E0C}" type="pres">
      <dgm:prSet presAssocID="{83546201-C42E-46F1-BCAF-7B557B904240}" presName="sibTrans" presStyleCnt="0"/>
      <dgm:spPr/>
    </dgm:pt>
    <dgm:pt modelId="{ED769241-044E-4CBE-9ED4-6C5FE363A287}" type="pres">
      <dgm:prSet presAssocID="{AA943661-422C-471C-982F-DF4C739534C1}" presName="node" presStyleLbl="node1" presStyleIdx="2" presStyleCnt="5">
        <dgm:presLayoutVars>
          <dgm:bulletEnabled val="1"/>
        </dgm:presLayoutVars>
      </dgm:prSet>
      <dgm:spPr/>
    </dgm:pt>
    <dgm:pt modelId="{BE0DE7A1-8F8C-4DF6-8714-EBA915BD9358}" type="pres">
      <dgm:prSet presAssocID="{B2A2F5DF-8D7C-4610-84FB-706F238B405B}" presName="sibTrans" presStyleCnt="0"/>
      <dgm:spPr/>
    </dgm:pt>
    <dgm:pt modelId="{85C858F8-8E5C-4F9A-9D99-649AC8C5B08A}" type="pres">
      <dgm:prSet presAssocID="{A019E2EC-BDED-46A8-91B3-18EF074EFBAC}" presName="node" presStyleLbl="node1" presStyleIdx="3" presStyleCnt="5">
        <dgm:presLayoutVars>
          <dgm:bulletEnabled val="1"/>
        </dgm:presLayoutVars>
      </dgm:prSet>
      <dgm:spPr/>
    </dgm:pt>
    <dgm:pt modelId="{64C9154B-08C6-48F0-BBDA-1D57EF291FC0}" type="pres">
      <dgm:prSet presAssocID="{73F8C60A-07BD-4DA7-B5F1-E3F86AACE979}" presName="sibTrans" presStyleCnt="0"/>
      <dgm:spPr/>
    </dgm:pt>
    <dgm:pt modelId="{8494F5E0-50D6-467F-9A7D-EB96DB0503E8}" type="pres">
      <dgm:prSet presAssocID="{B49C7906-11F2-4BDC-82C6-A926309DE3C1}" presName="node" presStyleLbl="node1" presStyleIdx="4" presStyleCnt="5">
        <dgm:presLayoutVars>
          <dgm:bulletEnabled val="1"/>
        </dgm:presLayoutVars>
      </dgm:prSet>
      <dgm:spPr/>
    </dgm:pt>
  </dgm:ptLst>
  <dgm:cxnLst>
    <dgm:cxn modelId="{8D8DA41D-4EFD-45BE-86DE-70D9BDBB9EEA}" type="presOf" srcId="{D0623DAA-5AC4-4EBF-93E5-86DBC6EE735C}" destId="{C63F4EC0-F256-48B0-9F56-CE8CEDF4E3CE}" srcOrd="0" destOrd="0" presId="urn:microsoft.com/office/officeart/2005/8/layout/hList6"/>
    <dgm:cxn modelId="{7CD1B92A-82B0-4105-8254-168CF14972AA}" type="presOf" srcId="{B49C7906-11F2-4BDC-82C6-A926309DE3C1}" destId="{8494F5E0-50D6-467F-9A7D-EB96DB0503E8}" srcOrd="0" destOrd="0" presId="urn:microsoft.com/office/officeart/2005/8/layout/hList6"/>
    <dgm:cxn modelId="{512EB74B-834C-4CBB-86EF-BC1513750609}" type="presOf" srcId="{A019E2EC-BDED-46A8-91B3-18EF074EFBAC}" destId="{85C858F8-8E5C-4F9A-9D99-649AC8C5B08A}" srcOrd="0" destOrd="0" presId="urn:microsoft.com/office/officeart/2005/8/layout/hList6"/>
    <dgm:cxn modelId="{9E918B4F-C041-4CD3-B743-9F47BA4A9BF4}" srcId="{06B6A539-6150-4659-BFD8-BD50516EEE42}" destId="{E07B6A5E-8A8D-412C-BD1A-176A0F92FE55}" srcOrd="1" destOrd="0" parTransId="{EE32FF02-97AD-4E9D-8D80-AF7F533EA448}" sibTransId="{83546201-C42E-46F1-BCAF-7B557B904240}"/>
    <dgm:cxn modelId="{290D5B55-6524-4B89-9330-47E30545F529}" srcId="{06B6A539-6150-4659-BFD8-BD50516EEE42}" destId="{AA943661-422C-471C-982F-DF4C739534C1}" srcOrd="2" destOrd="0" parTransId="{6131A525-5F67-455E-8739-B865B74378CF}" sibTransId="{B2A2F5DF-8D7C-4610-84FB-706F238B405B}"/>
    <dgm:cxn modelId="{48F34478-0BA7-49AA-AB5E-ACE100BA4087}" type="presOf" srcId="{E07B6A5E-8A8D-412C-BD1A-176A0F92FE55}" destId="{5FFBD4D8-3719-4EA5-9AA1-607B7D886CB7}" srcOrd="0" destOrd="0" presId="urn:microsoft.com/office/officeart/2005/8/layout/hList6"/>
    <dgm:cxn modelId="{6FF67F58-9DAA-49B5-875A-75B53552D252}" srcId="{06B6A539-6150-4659-BFD8-BD50516EEE42}" destId="{D0623DAA-5AC4-4EBF-93E5-86DBC6EE735C}" srcOrd="0" destOrd="0" parTransId="{9F8A3197-A48A-45F5-801C-834FC469AC60}" sibTransId="{E03756C6-563E-49FE-B636-F040CD5DABFF}"/>
    <dgm:cxn modelId="{280A819D-DF20-4F82-A6B3-93A3E61CFCCD}" type="presOf" srcId="{AA943661-422C-471C-982F-DF4C739534C1}" destId="{ED769241-044E-4CBE-9ED4-6C5FE363A287}" srcOrd="0" destOrd="0" presId="urn:microsoft.com/office/officeart/2005/8/layout/hList6"/>
    <dgm:cxn modelId="{99E25AA1-B28B-497A-B9A6-81A60AD4CB36}" type="presOf" srcId="{06B6A539-6150-4659-BFD8-BD50516EEE42}" destId="{5EC30BDD-6372-43E7-91D6-26BEB9D6369E}" srcOrd="0" destOrd="0" presId="urn:microsoft.com/office/officeart/2005/8/layout/hList6"/>
    <dgm:cxn modelId="{13F0BBCD-790F-41F1-9734-0A7D35CBE571}" srcId="{06B6A539-6150-4659-BFD8-BD50516EEE42}" destId="{B49C7906-11F2-4BDC-82C6-A926309DE3C1}" srcOrd="4" destOrd="0" parTransId="{EDF84933-8499-42ED-9E79-DDB4224A2F1F}" sibTransId="{6C84D025-35D9-466E-A6FF-0D5F0417F7F1}"/>
    <dgm:cxn modelId="{F847F0F6-27BD-4E1F-804B-ABEFB6982F8A}" srcId="{06B6A539-6150-4659-BFD8-BD50516EEE42}" destId="{A019E2EC-BDED-46A8-91B3-18EF074EFBAC}" srcOrd="3" destOrd="0" parTransId="{872EAEF1-D772-447A-AF2F-4109B599FEA5}" sibTransId="{73F8C60A-07BD-4DA7-B5F1-E3F86AACE979}"/>
    <dgm:cxn modelId="{EF9EDC7F-CAA7-40AD-83B9-E9627C5D5A32}" type="presParOf" srcId="{5EC30BDD-6372-43E7-91D6-26BEB9D6369E}" destId="{C63F4EC0-F256-48B0-9F56-CE8CEDF4E3CE}" srcOrd="0" destOrd="0" presId="urn:microsoft.com/office/officeart/2005/8/layout/hList6"/>
    <dgm:cxn modelId="{9D99CBCB-7BFF-438D-A131-A05FA9ADF31F}" type="presParOf" srcId="{5EC30BDD-6372-43E7-91D6-26BEB9D6369E}" destId="{E940081D-2459-48DA-86C2-FF1672270BD5}" srcOrd="1" destOrd="0" presId="urn:microsoft.com/office/officeart/2005/8/layout/hList6"/>
    <dgm:cxn modelId="{21E9533A-1528-4BFC-BD60-15563B7EA7EF}" type="presParOf" srcId="{5EC30BDD-6372-43E7-91D6-26BEB9D6369E}" destId="{5FFBD4D8-3719-4EA5-9AA1-607B7D886CB7}" srcOrd="2" destOrd="0" presId="urn:microsoft.com/office/officeart/2005/8/layout/hList6"/>
    <dgm:cxn modelId="{D2608C40-9D35-4188-9BDC-24DEB256025C}" type="presParOf" srcId="{5EC30BDD-6372-43E7-91D6-26BEB9D6369E}" destId="{E638B2AB-0F7D-4B42-9754-63A8DCC23E0C}" srcOrd="3" destOrd="0" presId="urn:microsoft.com/office/officeart/2005/8/layout/hList6"/>
    <dgm:cxn modelId="{5A828C43-1CB0-42BB-8218-C0D1081C3C2B}" type="presParOf" srcId="{5EC30BDD-6372-43E7-91D6-26BEB9D6369E}" destId="{ED769241-044E-4CBE-9ED4-6C5FE363A287}" srcOrd="4" destOrd="0" presId="urn:microsoft.com/office/officeart/2005/8/layout/hList6"/>
    <dgm:cxn modelId="{448ECB0D-540B-42B1-A747-C5EF00C7DDC7}" type="presParOf" srcId="{5EC30BDD-6372-43E7-91D6-26BEB9D6369E}" destId="{BE0DE7A1-8F8C-4DF6-8714-EBA915BD9358}" srcOrd="5" destOrd="0" presId="urn:microsoft.com/office/officeart/2005/8/layout/hList6"/>
    <dgm:cxn modelId="{9D753734-BFEA-47D4-A21A-8DC4839A7A20}" type="presParOf" srcId="{5EC30BDD-6372-43E7-91D6-26BEB9D6369E}" destId="{85C858F8-8E5C-4F9A-9D99-649AC8C5B08A}" srcOrd="6" destOrd="0" presId="urn:microsoft.com/office/officeart/2005/8/layout/hList6"/>
    <dgm:cxn modelId="{70E84CFB-012C-4F72-ABE9-7D175BF9ED06}" type="presParOf" srcId="{5EC30BDD-6372-43E7-91D6-26BEB9D6369E}" destId="{64C9154B-08C6-48F0-BBDA-1D57EF291FC0}" srcOrd="7" destOrd="0" presId="urn:microsoft.com/office/officeart/2005/8/layout/hList6"/>
    <dgm:cxn modelId="{D47DC12E-3575-430B-AB0E-88EF30DD02EC}" type="presParOf" srcId="{5EC30BDD-6372-43E7-91D6-26BEB9D6369E}" destId="{8494F5E0-50D6-467F-9A7D-EB96DB0503E8}" srcOrd="8"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3F4EC0-F256-48B0-9F56-CE8CEDF4E3CE}">
      <dsp:nvSpPr>
        <dsp:cNvPr id="0" name=""/>
        <dsp:cNvSpPr/>
      </dsp:nvSpPr>
      <dsp:spPr>
        <a:xfrm rot="16200000">
          <a:off x="183590" y="-177715"/>
          <a:ext cx="1706177" cy="2061608"/>
        </a:xfrm>
        <a:prstGeom prst="flowChartManualOperati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0" rIns="162719" bIns="0" numCol="1" spcCol="1270" anchor="ctr" anchorCtr="0">
          <a:noAutofit/>
        </a:bodyPr>
        <a:lstStyle/>
        <a:p>
          <a:pPr marL="0" lvl="0" indent="0" algn="ctr" defTabSz="1155700">
            <a:lnSpc>
              <a:spcPct val="90000"/>
            </a:lnSpc>
            <a:spcBef>
              <a:spcPct val="0"/>
            </a:spcBef>
            <a:spcAft>
              <a:spcPct val="35000"/>
            </a:spcAft>
            <a:buNone/>
          </a:pPr>
          <a:r>
            <a:rPr lang="fr-FR" sz="2600" kern="1200" dirty="0"/>
            <a:t>Capital économique</a:t>
          </a:r>
        </a:p>
      </dsp:txBody>
      <dsp:txXfrm rot="5400000">
        <a:off x="5875" y="341235"/>
        <a:ext cx="2061608" cy="1023707"/>
      </dsp:txXfrm>
    </dsp:sp>
    <dsp:sp modelId="{5FFBD4D8-3719-4EA5-9AA1-607B7D886CB7}">
      <dsp:nvSpPr>
        <dsp:cNvPr id="0" name=""/>
        <dsp:cNvSpPr/>
      </dsp:nvSpPr>
      <dsp:spPr>
        <a:xfrm rot="16200000">
          <a:off x="2399821" y="-177715"/>
          <a:ext cx="1706177" cy="2061608"/>
        </a:xfrm>
        <a:prstGeom prst="flowChartManualOperati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0" rIns="162719" bIns="0" numCol="1" spcCol="1270" anchor="ctr" anchorCtr="0">
          <a:noAutofit/>
        </a:bodyPr>
        <a:lstStyle/>
        <a:p>
          <a:pPr marL="0" lvl="0" indent="0" algn="ctr" defTabSz="1155700">
            <a:lnSpc>
              <a:spcPct val="90000"/>
            </a:lnSpc>
            <a:spcBef>
              <a:spcPct val="0"/>
            </a:spcBef>
            <a:spcAft>
              <a:spcPct val="35000"/>
            </a:spcAft>
            <a:buNone/>
          </a:pPr>
          <a:r>
            <a:rPr lang="fr-FR" sz="2600" kern="1200" dirty="0"/>
            <a:t>Sphère sociale</a:t>
          </a:r>
        </a:p>
      </dsp:txBody>
      <dsp:txXfrm rot="5400000">
        <a:off x="2222106" y="341235"/>
        <a:ext cx="2061608" cy="1023707"/>
      </dsp:txXfrm>
    </dsp:sp>
    <dsp:sp modelId="{ED769241-044E-4CBE-9ED4-6C5FE363A287}">
      <dsp:nvSpPr>
        <dsp:cNvPr id="0" name=""/>
        <dsp:cNvSpPr/>
      </dsp:nvSpPr>
      <dsp:spPr>
        <a:xfrm rot="16200000">
          <a:off x="4616048" y="-177715"/>
          <a:ext cx="1706177" cy="2061608"/>
        </a:xfrm>
        <a:prstGeom prst="flowChartManualOperati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0" rIns="162719" bIns="0" numCol="1" spcCol="1270" anchor="ctr" anchorCtr="0">
          <a:noAutofit/>
        </a:bodyPr>
        <a:lstStyle/>
        <a:p>
          <a:pPr marL="0" lvl="0" indent="0" algn="ctr" defTabSz="1155700">
            <a:lnSpc>
              <a:spcPct val="90000"/>
            </a:lnSpc>
            <a:spcBef>
              <a:spcPct val="0"/>
            </a:spcBef>
            <a:spcAft>
              <a:spcPct val="35000"/>
            </a:spcAft>
            <a:buNone/>
          </a:pPr>
          <a:r>
            <a:rPr lang="fr-FR" sz="2600" kern="1200" dirty="0"/>
            <a:t>Capital culturel</a:t>
          </a:r>
        </a:p>
      </dsp:txBody>
      <dsp:txXfrm rot="5400000">
        <a:off x="4438333" y="341235"/>
        <a:ext cx="2061608" cy="1023707"/>
      </dsp:txXfrm>
    </dsp:sp>
    <dsp:sp modelId="{85C858F8-8E5C-4F9A-9D99-649AC8C5B08A}">
      <dsp:nvSpPr>
        <dsp:cNvPr id="0" name=""/>
        <dsp:cNvSpPr/>
      </dsp:nvSpPr>
      <dsp:spPr>
        <a:xfrm rot="16200000">
          <a:off x="6832277" y="-177715"/>
          <a:ext cx="1706177" cy="2061608"/>
        </a:xfrm>
        <a:prstGeom prst="flowChartManualOperati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0" rIns="162719" bIns="0" numCol="1" spcCol="1270" anchor="ctr" anchorCtr="0">
          <a:noAutofit/>
        </a:bodyPr>
        <a:lstStyle/>
        <a:p>
          <a:pPr marL="0" lvl="0" indent="0" algn="ctr" defTabSz="1155700">
            <a:lnSpc>
              <a:spcPct val="90000"/>
            </a:lnSpc>
            <a:spcBef>
              <a:spcPct val="0"/>
            </a:spcBef>
            <a:spcAft>
              <a:spcPct val="35000"/>
            </a:spcAft>
            <a:buNone/>
          </a:pPr>
          <a:r>
            <a:rPr lang="fr-FR" sz="2600" kern="1200" dirty="0"/>
            <a:t>Jeunesse</a:t>
          </a:r>
        </a:p>
      </dsp:txBody>
      <dsp:txXfrm rot="5400000">
        <a:off x="6654562" y="341235"/>
        <a:ext cx="2061608" cy="1023707"/>
      </dsp:txXfrm>
    </dsp:sp>
    <dsp:sp modelId="{8494F5E0-50D6-467F-9A7D-EB96DB0503E8}">
      <dsp:nvSpPr>
        <dsp:cNvPr id="0" name=""/>
        <dsp:cNvSpPr/>
      </dsp:nvSpPr>
      <dsp:spPr>
        <a:xfrm rot="16200000">
          <a:off x="9048506" y="-177715"/>
          <a:ext cx="1706177" cy="2061608"/>
        </a:xfrm>
        <a:prstGeom prst="flowChartManualOperati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0" rIns="162719" bIns="0" numCol="1" spcCol="1270" anchor="ctr" anchorCtr="0">
          <a:noAutofit/>
        </a:bodyPr>
        <a:lstStyle/>
        <a:p>
          <a:pPr marL="0" lvl="0" indent="0" algn="ctr" defTabSz="1155700">
            <a:lnSpc>
              <a:spcPct val="90000"/>
            </a:lnSpc>
            <a:spcBef>
              <a:spcPct val="0"/>
            </a:spcBef>
            <a:spcAft>
              <a:spcPct val="35000"/>
            </a:spcAft>
            <a:buNone/>
          </a:pPr>
          <a:r>
            <a:rPr lang="fr-FR" sz="2600" kern="1200" dirty="0"/>
            <a:t>Capitale écologique</a:t>
          </a:r>
        </a:p>
      </dsp:txBody>
      <dsp:txXfrm rot="5400000">
        <a:off x="8870791" y="341235"/>
        <a:ext cx="2061608" cy="1023707"/>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F76F69-EDCD-4E0C-AFB6-BF8386A13FE3}" type="datetimeFigureOut">
              <a:rPr lang="fr-FR" smtClean="0"/>
              <a:t>04/02/2022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B83E14-54A7-4E5A-A21E-67B6A34E3C88}" type="slidenum">
              <a:rPr lang="fr-FR" smtClean="0"/>
              <a:t>‹N°›</a:t>
            </a:fld>
            <a:endParaRPr lang="fr-FR"/>
          </a:p>
        </p:txBody>
      </p:sp>
    </p:spTree>
    <p:extLst>
      <p:ext uri="{BB962C8B-B14F-4D97-AF65-F5344CB8AC3E}">
        <p14:creationId xmlns:p14="http://schemas.microsoft.com/office/powerpoint/2010/main" val="3462483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2B023C3A-2DEF-4050-BEB3-F744901AC8C6}" type="datetimeFigureOut">
              <a:rPr lang="fr-FR" smtClean="0"/>
              <a:t>04/02/2022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CE26E4C-A28F-41D2-857D-B5A76ED004C1}" type="slidenum">
              <a:rPr lang="fr-FR" smtClean="0"/>
              <a:t>‹N°›</a:t>
            </a:fld>
            <a:endParaRPr lang="fr-FR"/>
          </a:p>
        </p:txBody>
      </p:sp>
    </p:spTree>
    <p:extLst>
      <p:ext uri="{BB962C8B-B14F-4D97-AF65-F5344CB8AC3E}">
        <p14:creationId xmlns:p14="http://schemas.microsoft.com/office/powerpoint/2010/main" val="3372266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B023C3A-2DEF-4050-BEB3-F744901AC8C6}" type="datetimeFigureOut">
              <a:rPr lang="fr-FR" smtClean="0"/>
              <a:t>04/02/2022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CE26E4C-A28F-41D2-857D-B5A76ED004C1}" type="slidenum">
              <a:rPr lang="fr-FR" smtClean="0"/>
              <a:t>‹N°›</a:t>
            </a:fld>
            <a:endParaRPr lang="fr-FR"/>
          </a:p>
        </p:txBody>
      </p:sp>
    </p:spTree>
    <p:extLst>
      <p:ext uri="{BB962C8B-B14F-4D97-AF65-F5344CB8AC3E}">
        <p14:creationId xmlns:p14="http://schemas.microsoft.com/office/powerpoint/2010/main" val="3779329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B023C3A-2DEF-4050-BEB3-F744901AC8C6}" type="datetimeFigureOut">
              <a:rPr lang="fr-FR" smtClean="0"/>
              <a:t>04/02/2022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CE26E4C-A28F-41D2-857D-B5A76ED004C1}" type="slidenum">
              <a:rPr lang="fr-FR" smtClean="0"/>
              <a:t>‹N°›</a:t>
            </a:fld>
            <a:endParaRPr lang="fr-FR"/>
          </a:p>
        </p:txBody>
      </p:sp>
    </p:spTree>
    <p:extLst>
      <p:ext uri="{BB962C8B-B14F-4D97-AF65-F5344CB8AC3E}">
        <p14:creationId xmlns:p14="http://schemas.microsoft.com/office/powerpoint/2010/main" val="4002829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493394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B023C3A-2DEF-4050-BEB3-F744901AC8C6}" type="datetimeFigureOut">
              <a:rPr lang="fr-FR" smtClean="0"/>
              <a:t>04/02/2022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CE26E4C-A28F-41D2-857D-B5A76ED004C1}" type="slidenum">
              <a:rPr lang="fr-FR" smtClean="0"/>
              <a:t>‹N°›</a:t>
            </a:fld>
            <a:endParaRPr lang="fr-FR"/>
          </a:p>
        </p:txBody>
      </p:sp>
    </p:spTree>
    <p:extLst>
      <p:ext uri="{BB962C8B-B14F-4D97-AF65-F5344CB8AC3E}">
        <p14:creationId xmlns:p14="http://schemas.microsoft.com/office/powerpoint/2010/main" val="4195312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B023C3A-2DEF-4050-BEB3-F744901AC8C6}" type="datetimeFigureOut">
              <a:rPr lang="fr-FR" smtClean="0"/>
              <a:t>04/02/2022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CE26E4C-A28F-41D2-857D-B5A76ED004C1}" type="slidenum">
              <a:rPr lang="fr-FR" smtClean="0"/>
              <a:t>‹N°›</a:t>
            </a:fld>
            <a:endParaRPr lang="fr-FR"/>
          </a:p>
        </p:txBody>
      </p:sp>
    </p:spTree>
    <p:extLst>
      <p:ext uri="{BB962C8B-B14F-4D97-AF65-F5344CB8AC3E}">
        <p14:creationId xmlns:p14="http://schemas.microsoft.com/office/powerpoint/2010/main" val="513413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2B023C3A-2DEF-4050-BEB3-F744901AC8C6}" type="datetimeFigureOut">
              <a:rPr lang="fr-FR" smtClean="0"/>
              <a:t>04/02/2022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CE26E4C-A28F-41D2-857D-B5A76ED004C1}" type="slidenum">
              <a:rPr lang="fr-FR" smtClean="0"/>
              <a:t>‹N°›</a:t>
            </a:fld>
            <a:endParaRPr lang="fr-FR"/>
          </a:p>
        </p:txBody>
      </p:sp>
    </p:spTree>
    <p:extLst>
      <p:ext uri="{BB962C8B-B14F-4D97-AF65-F5344CB8AC3E}">
        <p14:creationId xmlns:p14="http://schemas.microsoft.com/office/powerpoint/2010/main" val="50803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B023C3A-2DEF-4050-BEB3-F744901AC8C6}" type="datetimeFigureOut">
              <a:rPr lang="fr-FR" smtClean="0"/>
              <a:t>04/02/2022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2CE26E4C-A28F-41D2-857D-B5A76ED004C1}" type="slidenum">
              <a:rPr lang="fr-FR" smtClean="0"/>
              <a:t>‹N°›</a:t>
            </a:fld>
            <a:endParaRPr lang="fr-FR"/>
          </a:p>
        </p:txBody>
      </p:sp>
    </p:spTree>
    <p:extLst>
      <p:ext uri="{BB962C8B-B14F-4D97-AF65-F5344CB8AC3E}">
        <p14:creationId xmlns:p14="http://schemas.microsoft.com/office/powerpoint/2010/main" val="1564559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2B023C3A-2DEF-4050-BEB3-F744901AC8C6}" type="datetimeFigureOut">
              <a:rPr lang="fr-FR" smtClean="0"/>
              <a:t>04/02/2022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2CE26E4C-A28F-41D2-857D-B5A76ED004C1}" type="slidenum">
              <a:rPr lang="fr-FR" smtClean="0"/>
              <a:t>‹N°›</a:t>
            </a:fld>
            <a:endParaRPr lang="fr-FR"/>
          </a:p>
        </p:txBody>
      </p:sp>
    </p:spTree>
    <p:extLst>
      <p:ext uri="{BB962C8B-B14F-4D97-AF65-F5344CB8AC3E}">
        <p14:creationId xmlns:p14="http://schemas.microsoft.com/office/powerpoint/2010/main" val="3252009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023C3A-2DEF-4050-BEB3-F744901AC8C6}" type="datetimeFigureOut">
              <a:rPr lang="fr-FR" smtClean="0"/>
              <a:t>04/02/2022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2CE26E4C-A28F-41D2-857D-B5A76ED004C1}" type="slidenum">
              <a:rPr lang="fr-FR" smtClean="0"/>
              <a:t>‹N°›</a:t>
            </a:fld>
            <a:endParaRPr lang="fr-FR"/>
          </a:p>
        </p:txBody>
      </p:sp>
    </p:spTree>
    <p:extLst>
      <p:ext uri="{BB962C8B-B14F-4D97-AF65-F5344CB8AC3E}">
        <p14:creationId xmlns:p14="http://schemas.microsoft.com/office/powerpoint/2010/main" val="1882569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B023C3A-2DEF-4050-BEB3-F744901AC8C6}" type="datetimeFigureOut">
              <a:rPr lang="fr-FR" smtClean="0"/>
              <a:t>04/02/2022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CE26E4C-A28F-41D2-857D-B5A76ED004C1}" type="slidenum">
              <a:rPr lang="fr-FR" smtClean="0"/>
              <a:t>‹N°›</a:t>
            </a:fld>
            <a:endParaRPr lang="fr-FR"/>
          </a:p>
        </p:txBody>
      </p:sp>
    </p:spTree>
    <p:extLst>
      <p:ext uri="{BB962C8B-B14F-4D97-AF65-F5344CB8AC3E}">
        <p14:creationId xmlns:p14="http://schemas.microsoft.com/office/powerpoint/2010/main" val="4064054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B023C3A-2DEF-4050-BEB3-F744901AC8C6}" type="datetimeFigureOut">
              <a:rPr lang="fr-FR" smtClean="0"/>
              <a:t>04/02/2022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CE26E4C-A28F-41D2-857D-B5A76ED004C1}" type="slidenum">
              <a:rPr lang="fr-FR" smtClean="0"/>
              <a:t>‹N°›</a:t>
            </a:fld>
            <a:endParaRPr lang="fr-FR"/>
          </a:p>
        </p:txBody>
      </p:sp>
    </p:spTree>
    <p:extLst>
      <p:ext uri="{BB962C8B-B14F-4D97-AF65-F5344CB8AC3E}">
        <p14:creationId xmlns:p14="http://schemas.microsoft.com/office/powerpoint/2010/main" val="3482485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23C3A-2DEF-4050-BEB3-F744901AC8C6}" type="datetimeFigureOut">
              <a:rPr lang="fr-FR" smtClean="0"/>
              <a:t>04/02/2022</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E26E4C-A28F-41D2-857D-B5A76ED004C1}" type="slidenum">
              <a:rPr lang="fr-FR" smtClean="0"/>
              <a:t>‹N°›</a:t>
            </a:fld>
            <a:endParaRPr lang="fr-FR"/>
          </a:p>
        </p:txBody>
      </p:sp>
    </p:spTree>
    <p:extLst>
      <p:ext uri="{BB962C8B-B14F-4D97-AF65-F5344CB8AC3E}">
        <p14:creationId xmlns:p14="http://schemas.microsoft.com/office/powerpoint/2010/main" val="376726753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2.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536819-7DE4-4016-9316-23DA80F21CA4}"/>
              </a:ext>
            </a:extLst>
          </p:cNvPr>
          <p:cNvSpPr txBox="1">
            <a:spLocks noGrp="1"/>
          </p:cNvSpPr>
          <p:nvPr>
            <p:ph type="ctrTitle"/>
          </p:nvPr>
        </p:nvSpPr>
        <p:spPr>
          <a:xfrm>
            <a:off x="2210394" y="1124739"/>
            <a:ext cx="7772400" cy="1470026"/>
          </a:xfrm>
        </p:spPr>
        <p:txBody>
          <a:bodyPr/>
          <a:lstStyle/>
          <a:p>
            <a:pPr lvl="0"/>
            <a:r>
              <a:rPr lang="fr-FR" sz="5400" b="1"/>
              <a:t>Secours populaire français</a:t>
            </a:r>
          </a:p>
        </p:txBody>
      </p:sp>
      <p:pic>
        <p:nvPicPr>
          <p:cNvPr id="3" name="Image 3">
            <a:extLst>
              <a:ext uri="{FF2B5EF4-FFF2-40B4-BE49-F238E27FC236}">
                <a16:creationId xmlns:a16="http://schemas.microsoft.com/office/drawing/2014/main" id="{490BFF2B-01F1-43FD-BE8B-3E430E796180}"/>
              </a:ext>
            </a:extLst>
          </p:cNvPr>
          <p:cNvPicPr>
            <a:picLocks noChangeAspect="1"/>
          </p:cNvPicPr>
          <p:nvPr/>
        </p:nvPicPr>
        <p:blipFill>
          <a:blip r:embed="rId2"/>
          <a:stretch>
            <a:fillRect/>
          </a:stretch>
        </p:blipFill>
        <p:spPr>
          <a:xfrm>
            <a:off x="4799856" y="2996955"/>
            <a:ext cx="2593466" cy="259346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tableau blanc&#10;&#10;Description générée automatiquement">
            <a:extLst>
              <a:ext uri="{FF2B5EF4-FFF2-40B4-BE49-F238E27FC236}">
                <a16:creationId xmlns:a16="http://schemas.microsoft.com/office/drawing/2014/main" id="{F6564ED9-B223-48A0-82ED-48B8911192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699" y="0"/>
            <a:ext cx="9696602" cy="6858000"/>
          </a:xfrm>
          <a:prstGeom prst="rect">
            <a:avLst/>
          </a:prstGeom>
        </p:spPr>
      </p:pic>
    </p:spTree>
    <p:extLst>
      <p:ext uri="{BB962C8B-B14F-4D97-AF65-F5344CB8AC3E}">
        <p14:creationId xmlns:p14="http://schemas.microsoft.com/office/powerpoint/2010/main" val="330038889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569196" y="372114"/>
            <a:ext cx="11982450" cy="769441"/>
          </a:xfrm>
          <a:prstGeom prst="rect">
            <a:avLst/>
          </a:prstGeom>
          <a:noFill/>
        </p:spPr>
        <p:txBody>
          <a:bodyPr wrap="square" rtlCol="0">
            <a:spAutoFit/>
          </a:bodyPr>
          <a:lstStyle/>
          <a:p>
            <a:r>
              <a:rPr lang="fr-FR" sz="4400" dirty="0">
                <a:latin typeface="+mj-lt"/>
              </a:rPr>
              <a:t>Et après… ?</a:t>
            </a:r>
            <a:r>
              <a:rPr lang="fr-FR" sz="4000" dirty="0">
                <a:solidFill>
                  <a:schemeClr val="bg1"/>
                </a:solidFill>
              </a:rPr>
              <a:t>devenue indispensable</a:t>
            </a:r>
          </a:p>
        </p:txBody>
      </p:sp>
      <p:sp>
        <p:nvSpPr>
          <p:cNvPr id="9" name="Rectangle 3">
            <a:extLst>
              <a:ext uri="{FF2B5EF4-FFF2-40B4-BE49-F238E27FC236}">
                <a16:creationId xmlns:a16="http://schemas.microsoft.com/office/drawing/2014/main" id="{358EB10E-E77C-4D53-B545-5D09D5724B91}"/>
              </a:ext>
            </a:extLst>
          </p:cNvPr>
          <p:cNvSpPr/>
          <p:nvPr/>
        </p:nvSpPr>
        <p:spPr>
          <a:xfrm>
            <a:off x="0" y="1484785"/>
            <a:ext cx="12192000" cy="5373215"/>
          </a:xfrm>
          <a:prstGeom prst="rect">
            <a:avLst/>
          </a:prstGeom>
          <a:solidFill>
            <a:srgbClr val="FFFFFF"/>
          </a:solidFill>
          <a:ln>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fr-FR">
              <a:solidFill>
                <a:srgbClr val="2905A1"/>
              </a:solidFill>
              <a:latin typeface="Calibri"/>
            </a:endParaRPr>
          </a:p>
        </p:txBody>
      </p:sp>
      <p:sp>
        <p:nvSpPr>
          <p:cNvPr id="10" name="Espace réservé du contenu 6">
            <a:extLst>
              <a:ext uri="{FF2B5EF4-FFF2-40B4-BE49-F238E27FC236}">
                <a16:creationId xmlns:a16="http://schemas.microsoft.com/office/drawing/2014/main" id="{1161FFA6-4014-4130-9C35-B29CAE3DAA4D}"/>
              </a:ext>
            </a:extLst>
          </p:cNvPr>
          <p:cNvSpPr txBox="1">
            <a:spLocks/>
          </p:cNvSpPr>
          <p:nvPr/>
        </p:nvSpPr>
        <p:spPr>
          <a:xfrm>
            <a:off x="569196" y="2014960"/>
            <a:ext cx="6284365" cy="39696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dirty="0">
                <a:solidFill>
                  <a:srgbClr val="2905A1"/>
                </a:solidFill>
              </a:rPr>
              <a:t>Synthèse des ateliers ;</a:t>
            </a:r>
          </a:p>
          <a:p>
            <a:pPr marL="0" indent="0">
              <a:buNone/>
            </a:pPr>
            <a:endParaRPr lang="fr-FR" sz="2200" dirty="0">
              <a:solidFill>
                <a:srgbClr val="2905A1"/>
              </a:solidFill>
            </a:endParaRPr>
          </a:p>
          <a:p>
            <a:r>
              <a:rPr lang="fr-FR" sz="2200" dirty="0">
                <a:solidFill>
                  <a:srgbClr val="2905A1"/>
                </a:solidFill>
              </a:rPr>
              <a:t>Congrès National : se nourrir, s’éduquer, s’épanouir, se soigner, s’émanciper ;</a:t>
            </a:r>
          </a:p>
          <a:p>
            <a:pPr marL="0" indent="0">
              <a:buNone/>
            </a:pPr>
            <a:endParaRPr lang="fr-FR" sz="2200" dirty="0">
              <a:solidFill>
                <a:srgbClr val="2905A1"/>
              </a:solidFill>
            </a:endParaRPr>
          </a:p>
          <a:p>
            <a:r>
              <a:rPr lang="fr-FR" sz="2200" dirty="0">
                <a:solidFill>
                  <a:srgbClr val="2905A1"/>
                </a:solidFill>
              </a:rPr>
              <a:t>Travail du Comité Départemental sur la synthèse des deux Congrès et sélection d’une proposition par thématique pour la transformer en une action de solidarité à mettre en place dans nos différentes structures.</a:t>
            </a:r>
          </a:p>
        </p:txBody>
      </p:sp>
      <p:pic>
        <p:nvPicPr>
          <p:cNvPr id="3" name="Image 2" descr="Une image contenant personne, extérieur, gens, groupe&#10;&#10;Description générée automatiquement">
            <a:extLst>
              <a:ext uri="{FF2B5EF4-FFF2-40B4-BE49-F238E27FC236}">
                <a16:creationId xmlns:a16="http://schemas.microsoft.com/office/drawing/2014/main" id="{80664BF8-A2EF-4D41-8688-1BE9BAAAD0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2757" y="2401444"/>
            <a:ext cx="4460444" cy="2971771"/>
          </a:xfrm>
          <a:prstGeom prst="rect">
            <a:avLst/>
          </a:prstGeom>
        </p:spPr>
      </p:pic>
    </p:spTree>
    <p:extLst>
      <p:ext uri="{BB962C8B-B14F-4D97-AF65-F5344CB8AC3E}">
        <p14:creationId xmlns:p14="http://schemas.microsoft.com/office/powerpoint/2010/main" val="91021702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1269507" y="354332"/>
            <a:ext cx="10706470" cy="769441"/>
          </a:xfrm>
          <a:prstGeom prst="rect">
            <a:avLst/>
          </a:prstGeom>
          <a:noFill/>
        </p:spPr>
        <p:txBody>
          <a:bodyPr wrap="square" rtlCol="0">
            <a:spAutoFit/>
          </a:bodyPr>
          <a:lstStyle/>
          <a:p>
            <a:r>
              <a:rPr lang="fr-FR" sz="4400" dirty="0">
                <a:latin typeface="+mj-lt"/>
              </a:rPr>
              <a:t>Témoignage</a:t>
            </a:r>
            <a:endParaRPr lang="fr-FR" sz="4000" dirty="0">
              <a:solidFill>
                <a:schemeClr val="bg1"/>
              </a:solidFill>
            </a:endParaRPr>
          </a:p>
        </p:txBody>
      </p:sp>
      <p:sp>
        <p:nvSpPr>
          <p:cNvPr id="9" name="Rectangle 3">
            <a:extLst>
              <a:ext uri="{FF2B5EF4-FFF2-40B4-BE49-F238E27FC236}">
                <a16:creationId xmlns:a16="http://schemas.microsoft.com/office/drawing/2014/main" id="{358EB10E-E77C-4D53-B545-5D09D5724B91}"/>
              </a:ext>
            </a:extLst>
          </p:cNvPr>
          <p:cNvSpPr/>
          <p:nvPr/>
        </p:nvSpPr>
        <p:spPr>
          <a:xfrm>
            <a:off x="0" y="1484785"/>
            <a:ext cx="12192000" cy="5373215"/>
          </a:xfrm>
          <a:prstGeom prst="rect">
            <a:avLst/>
          </a:prstGeom>
          <a:solidFill>
            <a:srgbClr val="FFFFFF"/>
          </a:solidFill>
          <a:ln>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fr-FR" dirty="0">
              <a:solidFill>
                <a:srgbClr val="2905A1"/>
              </a:solidFill>
              <a:latin typeface="Calibri"/>
            </a:endParaRPr>
          </a:p>
        </p:txBody>
      </p:sp>
      <p:sp>
        <p:nvSpPr>
          <p:cNvPr id="10" name="Espace réservé du contenu 6">
            <a:extLst>
              <a:ext uri="{FF2B5EF4-FFF2-40B4-BE49-F238E27FC236}">
                <a16:creationId xmlns:a16="http://schemas.microsoft.com/office/drawing/2014/main" id="{1161FFA6-4014-4130-9C35-B29CAE3DAA4D}"/>
              </a:ext>
            </a:extLst>
          </p:cNvPr>
          <p:cNvSpPr txBox="1">
            <a:spLocks/>
          </p:cNvSpPr>
          <p:nvPr/>
        </p:nvSpPr>
        <p:spPr>
          <a:xfrm>
            <a:off x="2843812" y="2488839"/>
            <a:ext cx="8238242" cy="39696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24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a:t>
            </a:r>
            <a:r>
              <a:rPr lang="fr-FR" sz="2400" i="1"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La solidarité est pour moi comme un rendez-vous humain du donner et du recevoir. La solidarité c’est la mobilisation des êtres humains partout sur la planète pour que chacun, où qu’il soit, quelle que soit son origine, son ethnie, son histoire, sa religion, puisse vivre dans la dignité, s’épanouir, se nourrir et s’éduquer… </a:t>
            </a:r>
            <a:r>
              <a:rPr lang="fr-FR" sz="24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r>
              <a:rPr lang="fr-FR" sz="24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a:t>
            </a:r>
          </a:p>
          <a:p>
            <a:pPr marL="0" indent="0" algn="r">
              <a:buNone/>
            </a:pPr>
            <a:r>
              <a:rPr lang="fr-FR" sz="18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Mohamed </a:t>
            </a:r>
            <a:r>
              <a:rPr lang="fr-FR" sz="1800" dirty="0" err="1">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Akser</a:t>
            </a:r>
            <a:r>
              <a:rPr lang="fr-FR" sz="18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secrétaire général de l’association nigérienne HED-</a:t>
            </a:r>
            <a:r>
              <a:rPr lang="fr-FR" sz="1800" dirty="0" err="1">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Tamat</a:t>
            </a:r>
            <a:endParaRPr lang="fr-FR" sz="18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FR" sz="18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 2" descr="Une image contenant homme&#10;&#10;Description générée automatiquement">
            <a:extLst>
              <a:ext uri="{FF2B5EF4-FFF2-40B4-BE49-F238E27FC236}">
                <a16:creationId xmlns:a16="http://schemas.microsoft.com/office/drawing/2014/main" id="{05099DB6-6C27-4C2A-A82E-4069C213A2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58" y="2488839"/>
            <a:ext cx="1743075" cy="2619375"/>
          </a:xfrm>
          <a:prstGeom prst="rect">
            <a:avLst/>
          </a:prstGeom>
        </p:spPr>
      </p:pic>
    </p:spTree>
    <p:extLst>
      <p:ext uri="{BB962C8B-B14F-4D97-AF65-F5344CB8AC3E}">
        <p14:creationId xmlns:p14="http://schemas.microsoft.com/office/powerpoint/2010/main" val="66834322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65A9244-A670-44B1-BA19-4696CC9AF0EF}"/>
              </a:ext>
            </a:extLst>
          </p:cNvPr>
          <p:cNvSpPr txBox="1">
            <a:spLocks noGrp="1"/>
          </p:cNvSpPr>
          <p:nvPr>
            <p:ph type="title"/>
          </p:nvPr>
        </p:nvSpPr>
        <p:spPr>
          <a:xfrm>
            <a:off x="827461" y="158699"/>
            <a:ext cx="10515600" cy="1325563"/>
          </a:xfrm>
        </p:spPr>
        <p:txBody>
          <a:bodyPr/>
          <a:lstStyle/>
          <a:p>
            <a:pPr algn="ctr"/>
            <a:r>
              <a:rPr lang="fr-FR" sz="4400" dirty="0">
                <a:latin typeface="+mj-lt"/>
              </a:rPr>
              <a:t>Merci pour votre attention</a:t>
            </a:r>
            <a:endParaRPr lang="fr-FR" sz="4000" dirty="0">
              <a:solidFill>
                <a:schemeClr val="bg1"/>
              </a:solidFill>
            </a:endParaRPr>
          </a:p>
        </p:txBody>
      </p:sp>
      <p:sp>
        <p:nvSpPr>
          <p:cNvPr id="6" name="Rectangle 5">
            <a:extLst>
              <a:ext uri="{FF2B5EF4-FFF2-40B4-BE49-F238E27FC236}">
                <a16:creationId xmlns:a16="http://schemas.microsoft.com/office/drawing/2014/main" id="{55368447-13D3-4D90-A712-F24EE5B356C6}"/>
              </a:ext>
            </a:extLst>
          </p:cNvPr>
          <p:cNvSpPr/>
          <p:nvPr/>
        </p:nvSpPr>
        <p:spPr>
          <a:xfrm>
            <a:off x="1514574" y="5844620"/>
            <a:ext cx="9141375" cy="1013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 name="Rectangle 3">
            <a:extLst>
              <a:ext uri="{FF2B5EF4-FFF2-40B4-BE49-F238E27FC236}">
                <a16:creationId xmlns:a16="http://schemas.microsoft.com/office/drawing/2014/main" id="{D71AB4A7-57B0-427F-A56B-BAF12640A262}"/>
              </a:ext>
            </a:extLst>
          </p:cNvPr>
          <p:cNvSpPr/>
          <p:nvPr/>
        </p:nvSpPr>
        <p:spPr>
          <a:xfrm>
            <a:off x="0" y="1568909"/>
            <a:ext cx="12192000" cy="5373215"/>
          </a:xfrm>
          <a:prstGeom prst="rect">
            <a:avLst/>
          </a:prstGeom>
          <a:solidFill>
            <a:srgbClr val="FFFFFF"/>
          </a:solidFill>
          <a:ln>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fr-FR">
              <a:solidFill>
                <a:srgbClr val="2905A1"/>
              </a:solidFill>
              <a:latin typeface="Calibri"/>
            </a:endParaRPr>
          </a:p>
        </p:txBody>
      </p:sp>
      <p:pic>
        <p:nvPicPr>
          <p:cNvPr id="4" name="Espace réservé du contenu 12">
            <a:extLst>
              <a:ext uri="{FF2B5EF4-FFF2-40B4-BE49-F238E27FC236}">
                <a16:creationId xmlns:a16="http://schemas.microsoft.com/office/drawing/2014/main" id="{D4A9B69E-2812-44B8-89F3-FB90806A92EB}"/>
              </a:ext>
            </a:extLst>
          </p:cNvPr>
          <p:cNvPicPr>
            <a:picLocks noGrp="1" noChangeAspect="1"/>
          </p:cNvPicPr>
          <p:nvPr>
            <p:ph sz="half" idx="1"/>
          </p:nvPr>
        </p:nvPicPr>
        <p:blipFill>
          <a:blip r:embed="rId2"/>
          <a:stretch>
            <a:fillRect/>
          </a:stretch>
        </p:blipFill>
        <p:spPr>
          <a:xfrm>
            <a:off x="-21476" y="1568385"/>
            <a:ext cx="12213476" cy="6873222"/>
          </a:xfrm>
        </p:spPr>
      </p:pic>
      <p:sp>
        <p:nvSpPr>
          <p:cNvPr id="2" name="Rectangle 1">
            <a:extLst>
              <a:ext uri="{FF2B5EF4-FFF2-40B4-BE49-F238E27FC236}">
                <a16:creationId xmlns:a16="http://schemas.microsoft.com/office/drawing/2014/main" id="{6E5BA364-5003-415C-83A7-ED7018574082}"/>
              </a:ext>
            </a:extLst>
          </p:cNvPr>
          <p:cNvSpPr/>
          <p:nvPr/>
        </p:nvSpPr>
        <p:spPr>
          <a:xfrm>
            <a:off x="-270933" y="7399867"/>
            <a:ext cx="13021733" cy="1117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FE3FB87-0B8C-4A05-B8DC-1D36A05EC35D}"/>
              </a:ext>
            </a:extLst>
          </p:cNvPr>
          <p:cNvSpPr/>
          <p:nvPr/>
        </p:nvSpPr>
        <p:spPr>
          <a:xfrm>
            <a:off x="0" y="1484785"/>
            <a:ext cx="12192000" cy="5373215"/>
          </a:xfrm>
          <a:prstGeom prst="rect">
            <a:avLst/>
          </a:prstGeom>
          <a:solidFill>
            <a:srgbClr val="FFFFFF"/>
          </a:solidFill>
          <a:ln>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fr-FR">
              <a:solidFill>
                <a:srgbClr val="2905A1"/>
              </a:solidFill>
              <a:latin typeface="Calibri"/>
            </a:endParaRPr>
          </a:p>
        </p:txBody>
      </p:sp>
      <p:sp>
        <p:nvSpPr>
          <p:cNvPr id="3" name="Titre 1">
            <a:extLst>
              <a:ext uri="{FF2B5EF4-FFF2-40B4-BE49-F238E27FC236}">
                <a16:creationId xmlns:a16="http://schemas.microsoft.com/office/drawing/2014/main" id="{FC44EF1C-1DEB-4FD2-A18A-4BC9406E281B}"/>
              </a:ext>
            </a:extLst>
          </p:cNvPr>
          <p:cNvSpPr txBox="1">
            <a:spLocks noGrp="1"/>
          </p:cNvSpPr>
          <p:nvPr>
            <p:ph type="title"/>
          </p:nvPr>
        </p:nvSpPr>
        <p:spPr>
          <a:xfrm>
            <a:off x="758301" y="85854"/>
            <a:ext cx="10515600" cy="1325563"/>
          </a:xfrm>
        </p:spPr>
        <p:txBody>
          <a:bodyPr/>
          <a:lstStyle/>
          <a:p>
            <a:pPr lvl="0"/>
            <a:r>
              <a:rPr lang="fr-FR" dirty="0"/>
              <a:t>L’association</a:t>
            </a:r>
          </a:p>
        </p:txBody>
      </p:sp>
      <p:sp>
        <p:nvSpPr>
          <p:cNvPr id="4" name="Espace réservé du contenu 2">
            <a:extLst>
              <a:ext uri="{FF2B5EF4-FFF2-40B4-BE49-F238E27FC236}">
                <a16:creationId xmlns:a16="http://schemas.microsoft.com/office/drawing/2014/main" id="{D1144349-BA4C-4CC8-A758-BEA20FC6759C}"/>
              </a:ext>
            </a:extLst>
          </p:cNvPr>
          <p:cNvSpPr txBox="1">
            <a:spLocks noGrp="1"/>
          </p:cNvSpPr>
          <p:nvPr>
            <p:ph sz="half" idx="1"/>
          </p:nvPr>
        </p:nvSpPr>
        <p:spPr>
          <a:xfrm>
            <a:off x="838200" y="1966916"/>
            <a:ext cx="4038603" cy="4525959"/>
          </a:xfrm>
        </p:spPr>
        <p:txBody>
          <a:bodyPr/>
          <a:lstStyle/>
          <a:p>
            <a:pPr>
              <a:lnSpc>
                <a:spcPct val="80000"/>
              </a:lnSpc>
              <a:spcBef>
                <a:spcPts val="500"/>
              </a:spcBef>
            </a:pPr>
            <a:r>
              <a:rPr lang="fr-FR" sz="1800" dirty="0">
                <a:solidFill>
                  <a:srgbClr val="2905A1"/>
                </a:solidFill>
              </a:rPr>
              <a:t>Création du Secours populaire français en 1945</a:t>
            </a:r>
          </a:p>
          <a:p>
            <a:pPr>
              <a:lnSpc>
                <a:spcPct val="80000"/>
              </a:lnSpc>
              <a:spcBef>
                <a:spcPts val="500"/>
              </a:spcBef>
            </a:pPr>
            <a:endParaRPr lang="fr-FR" sz="1800" dirty="0">
              <a:solidFill>
                <a:srgbClr val="2905A1"/>
              </a:solidFill>
            </a:endParaRPr>
          </a:p>
          <a:p>
            <a:pPr>
              <a:lnSpc>
                <a:spcPct val="80000"/>
              </a:lnSpc>
              <a:spcBef>
                <a:spcPts val="500"/>
              </a:spcBef>
            </a:pPr>
            <a:r>
              <a:rPr lang="fr-FR" sz="1800" dirty="0">
                <a:solidFill>
                  <a:srgbClr val="2905A1"/>
                </a:solidFill>
              </a:rPr>
              <a:t>Association généraliste de la solidarité</a:t>
            </a:r>
          </a:p>
          <a:p>
            <a:pPr marL="0" indent="0">
              <a:lnSpc>
                <a:spcPct val="80000"/>
              </a:lnSpc>
              <a:spcBef>
                <a:spcPts val="500"/>
              </a:spcBef>
              <a:buNone/>
            </a:pPr>
            <a:endParaRPr lang="fr-FR" sz="1800" dirty="0">
              <a:solidFill>
                <a:srgbClr val="2905A1"/>
              </a:solidFill>
            </a:endParaRPr>
          </a:p>
          <a:p>
            <a:pPr>
              <a:lnSpc>
                <a:spcPct val="80000"/>
              </a:lnSpc>
              <a:spcBef>
                <a:spcPts val="500"/>
              </a:spcBef>
            </a:pPr>
            <a:r>
              <a:rPr lang="fr-FR" sz="1800" dirty="0">
                <a:solidFill>
                  <a:srgbClr val="2905A1"/>
                </a:solidFill>
              </a:rPr>
              <a:t>Lutte contre les injustices et la pauvreté en France et dans le monde</a:t>
            </a:r>
          </a:p>
          <a:p>
            <a:pPr marL="0" indent="0">
              <a:lnSpc>
                <a:spcPct val="80000"/>
              </a:lnSpc>
              <a:spcBef>
                <a:spcPts val="500"/>
              </a:spcBef>
              <a:buNone/>
            </a:pPr>
            <a:endParaRPr lang="fr-FR" sz="1800" dirty="0">
              <a:solidFill>
                <a:srgbClr val="2905A1"/>
              </a:solidFill>
            </a:endParaRPr>
          </a:p>
          <a:p>
            <a:pPr>
              <a:lnSpc>
                <a:spcPct val="80000"/>
              </a:lnSpc>
              <a:spcBef>
                <a:spcPts val="500"/>
              </a:spcBef>
            </a:pPr>
            <a:r>
              <a:rPr lang="fr-FR" sz="1800" dirty="0">
                <a:solidFill>
                  <a:srgbClr val="2905A1"/>
                </a:solidFill>
              </a:rPr>
              <a:t>3 millions de personnes aidées chaque année</a:t>
            </a:r>
          </a:p>
          <a:p>
            <a:pPr marL="0" indent="0">
              <a:lnSpc>
                <a:spcPct val="80000"/>
              </a:lnSpc>
              <a:spcBef>
                <a:spcPts val="500"/>
              </a:spcBef>
              <a:buNone/>
            </a:pPr>
            <a:endParaRPr lang="fr-FR" sz="1800" dirty="0">
              <a:solidFill>
                <a:srgbClr val="2905A1"/>
              </a:solidFill>
            </a:endParaRPr>
          </a:p>
          <a:p>
            <a:pPr>
              <a:lnSpc>
                <a:spcPct val="80000"/>
              </a:lnSpc>
              <a:spcBef>
                <a:spcPts val="500"/>
              </a:spcBef>
            </a:pPr>
            <a:r>
              <a:rPr lang="fr-FR" sz="1800" dirty="0">
                <a:solidFill>
                  <a:srgbClr val="2905A1"/>
                </a:solidFill>
              </a:rPr>
              <a:t>87 000 bénévoles </a:t>
            </a:r>
          </a:p>
          <a:p>
            <a:pPr>
              <a:lnSpc>
                <a:spcPct val="80000"/>
              </a:lnSpc>
              <a:spcBef>
                <a:spcPts val="500"/>
              </a:spcBef>
            </a:pPr>
            <a:endParaRPr lang="fr-FR" sz="1800" dirty="0">
              <a:solidFill>
                <a:srgbClr val="2905A1"/>
              </a:solidFill>
            </a:endParaRPr>
          </a:p>
          <a:p>
            <a:pPr>
              <a:lnSpc>
                <a:spcPct val="80000"/>
              </a:lnSpc>
              <a:spcBef>
                <a:spcPts val="500"/>
              </a:spcBef>
            </a:pPr>
            <a:r>
              <a:rPr lang="fr-FR" sz="1800" dirty="0">
                <a:solidFill>
                  <a:srgbClr val="2905A1"/>
                </a:solidFill>
              </a:rPr>
              <a:t>Agrée d’éducation populaire / Reconnue d’utilité publique / Grande cause nationale / Comité de la Charte de Déontologie </a:t>
            </a:r>
          </a:p>
        </p:txBody>
      </p:sp>
      <p:pic>
        <p:nvPicPr>
          <p:cNvPr id="5" name="Espace réservé du contenu 5">
            <a:extLst>
              <a:ext uri="{FF2B5EF4-FFF2-40B4-BE49-F238E27FC236}">
                <a16:creationId xmlns:a16="http://schemas.microsoft.com/office/drawing/2014/main" id="{0D8B35EF-43D8-409D-8C78-C1AC310AF9CA}"/>
              </a:ext>
            </a:extLst>
          </p:cNvPr>
          <p:cNvPicPr>
            <a:picLocks noGrp="1" noChangeAspect="1"/>
          </p:cNvPicPr>
          <p:nvPr>
            <p:ph sz="half" idx="2"/>
          </p:nvPr>
        </p:nvPicPr>
        <p:blipFill>
          <a:blip r:embed="rId2"/>
          <a:stretch>
            <a:fillRect/>
          </a:stretch>
        </p:blipFill>
        <p:spPr>
          <a:xfrm>
            <a:off x="5368774" y="1966916"/>
            <a:ext cx="6476997" cy="4307811"/>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B95972F-6527-485B-B147-7F69F2463B70}"/>
              </a:ext>
            </a:extLst>
          </p:cNvPr>
          <p:cNvSpPr/>
          <p:nvPr/>
        </p:nvSpPr>
        <p:spPr>
          <a:xfrm>
            <a:off x="0" y="1484785"/>
            <a:ext cx="12192000" cy="5373215"/>
          </a:xfrm>
          <a:prstGeom prst="rect">
            <a:avLst/>
          </a:prstGeom>
          <a:solidFill>
            <a:srgbClr val="FFFFFF"/>
          </a:solidFill>
          <a:ln>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fr-FR">
              <a:solidFill>
                <a:srgbClr val="2905A1"/>
              </a:solidFill>
              <a:latin typeface="Calibri"/>
            </a:endParaRPr>
          </a:p>
        </p:txBody>
      </p:sp>
      <p:sp>
        <p:nvSpPr>
          <p:cNvPr id="3" name="Titre 1">
            <a:extLst>
              <a:ext uri="{FF2B5EF4-FFF2-40B4-BE49-F238E27FC236}">
                <a16:creationId xmlns:a16="http://schemas.microsoft.com/office/drawing/2014/main" id="{6D28C655-A5A0-47B1-9E46-910742786FC1}"/>
              </a:ext>
            </a:extLst>
          </p:cNvPr>
          <p:cNvSpPr txBox="1">
            <a:spLocks noGrp="1"/>
          </p:cNvSpPr>
          <p:nvPr>
            <p:ph type="title"/>
          </p:nvPr>
        </p:nvSpPr>
        <p:spPr>
          <a:xfrm>
            <a:off x="809096" y="45529"/>
            <a:ext cx="10515600" cy="1325563"/>
          </a:xfrm>
        </p:spPr>
        <p:txBody>
          <a:bodyPr/>
          <a:lstStyle/>
          <a:p>
            <a:pPr lvl="0"/>
            <a:r>
              <a:rPr lang="fr-FR" dirty="0"/>
              <a:t>Valeurs</a:t>
            </a:r>
          </a:p>
        </p:txBody>
      </p:sp>
      <p:sp>
        <p:nvSpPr>
          <p:cNvPr id="4" name="Espace réservé du contenu 2">
            <a:extLst>
              <a:ext uri="{FF2B5EF4-FFF2-40B4-BE49-F238E27FC236}">
                <a16:creationId xmlns:a16="http://schemas.microsoft.com/office/drawing/2014/main" id="{2DABC6DD-3274-4326-98C2-18241BEDE0E6}"/>
              </a:ext>
            </a:extLst>
          </p:cNvPr>
          <p:cNvSpPr txBox="1">
            <a:spLocks noGrp="1"/>
          </p:cNvSpPr>
          <p:nvPr>
            <p:ph sz="half" idx="1"/>
          </p:nvPr>
        </p:nvSpPr>
        <p:spPr>
          <a:xfrm>
            <a:off x="1253223" y="5296612"/>
            <a:ext cx="9685553" cy="1196263"/>
          </a:xfrm>
        </p:spPr>
        <p:txBody>
          <a:bodyPr/>
          <a:lstStyle/>
          <a:p>
            <a:pPr>
              <a:spcBef>
                <a:spcPts val="500"/>
              </a:spcBef>
            </a:pPr>
            <a:r>
              <a:rPr lang="fr-FR" sz="2200" dirty="0">
                <a:solidFill>
                  <a:srgbClr val="2905A1"/>
                </a:solidFill>
              </a:rPr>
              <a:t>Solidarité dans l’esprit de la Déclaration universelle des Droits de l’Homme</a:t>
            </a:r>
          </a:p>
          <a:p>
            <a:pPr>
              <a:spcBef>
                <a:spcPts val="500"/>
              </a:spcBef>
            </a:pPr>
            <a:r>
              <a:rPr lang="fr-FR" sz="2200" dirty="0">
                <a:solidFill>
                  <a:srgbClr val="2905A1"/>
                </a:solidFill>
              </a:rPr>
              <a:t>Dignité, respect, tolérance</a:t>
            </a:r>
          </a:p>
          <a:p>
            <a:pPr>
              <a:spcBef>
                <a:spcPts val="500"/>
              </a:spcBef>
            </a:pPr>
            <a:r>
              <a:rPr lang="fr-FR" sz="2200" dirty="0">
                <a:solidFill>
                  <a:srgbClr val="2905A1"/>
                </a:solidFill>
              </a:rPr>
              <a:t>Indépendance d’idée, financière et d’action</a:t>
            </a:r>
          </a:p>
        </p:txBody>
      </p:sp>
      <p:pic>
        <p:nvPicPr>
          <p:cNvPr id="5" name="Image 7">
            <a:extLst>
              <a:ext uri="{FF2B5EF4-FFF2-40B4-BE49-F238E27FC236}">
                <a16:creationId xmlns:a16="http://schemas.microsoft.com/office/drawing/2014/main" id="{FD767270-2707-4166-9C74-70F8EB478A6C}"/>
              </a:ext>
            </a:extLst>
          </p:cNvPr>
          <p:cNvPicPr>
            <a:picLocks noChangeAspect="1"/>
          </p:cNvPicPr>
          <p:nvPr/>
        </p:nvPicPr>
        <p:blipFill>
          <a:blip r:embed="rId2"/>
          <a:stretch>
            <a:fillRect/>
          </a:stretch>
        </p:blipFill>
        <p:spPr>
          <a:xfrm>
            <a:off x="809096" y="1484785"/>
            <a:ext cx="10573808" cy="35245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AEC94589-962E-49C4-B84E-90F33618A0BC}"/>
              </a:ext>
            </a:extLst>
          </p:cNvPr>
          <p:cNvSpPr/>
          <p:nvPr/>
        </p:nvSpPr>
        <p:spPr>
          <a:xfrm>
            <a:off x="0" y="1484785"/>
            <a:ext cx="12192000" cy="5373215"/>
          </a:xfrm>
          <a:prstGeom prst="rect">
            <a:avLst/>
          </a:prstGeom>
          <a:solidFill>
            <a:srgbClr val="FFFFFF"/>
          </a:solidFill>
          <a:ln>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fr-FR">
              <a:solidFill>
                <a:srgbClr val="2905A1"/>
              </a:solidFill>
              <a:latin typeface="Calibri"/>
            </a:endParaRPr>
          </a:p>
        </p:txBody>
      </p:sp>
      <p:sp>
        <p:nvSpPr>
          <p:cNvPr id="3" name="Titre 1">
            <a:extLst>
              <a:ext uri="{FF2B5EF4-FFF2-40B4-BE49-F238E27FC236}">
                <a16:creationId xmlns:a16="http://schemas.microsoft.com/office/drawing/2014/main" id="{29B5200F-2544-4A7C-BDEB-01C0D468742E}"/>
              </a:ext>
            </a:extLst>
          </p:cNvPr>
          <p:cNvSpPr txBox="1">
            <a:spLocks noGrp="1"/>
          </p:cNvSpPr>
          <p:nvPr>
            <p:ph type="title"/>
          </p:nvPr>
        </p:nvSpPr>
        <p:spPr>
          <a:xfrm>
            <a:off x="1286934" y="232248"/>
            <a:ext cx="10905066" cy="1143000"/>
          </a:xfrm>
        </p:spPr>
        <p:txBody>
          <a:bodyPr>
            <a:noAutofit/>
          </a:bodyPr>
          <a:lstStyle/>
          <a:p>
            <a:pPr lvl="0"/>
            <a:r>
              <a:rPr lang="fr-FR" dirty="0"/>
              <a:t>Une prise en charge globale de la personne</a:t>
            </a:r>
          </a:p>
        </p:txBody>
      </p:sp>
      <p:pic>
        <p:nvPicPr>
          <p:cNvPr id="4" name="Espace réservé du contenu 4">
            <a:extLst>
              <a:ext uri="{FF2B5EF4-FFF2-40B4-BE49-F238E27FC236}">
                <a16:creationId xmlns:a16="http://schemas.microsoft.com/office/drawing/2014/main" id="{4EAAD3F0-1FA3-497C-84F0-14A6E28D12C5}"/>
              </a:ext>
            </a:extLst>
          </p:cNvPr>
          <p:cNvPicPr>
            <a:picLocks noGrp="1" noChangeAspect="1"/>
          </p:cNvPicPr>
          <p:nvPr>
            <p:ph idx="1"/>
          </p:nvPr>
        </p:nvPicPr>
        <p:blipFill rotWithShape="1">
          <a:blip r:embed="rId2"/>
          <a:srcRect t="13598" b="8567"/>
          <a:stretch/>
        </p:blipFill>
        <p:spPr>
          <a:xfrm>
            <a:off x="1239598" y="1511987"/>
            <a:ext cx="9712804" cy="5346013"/>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7D92151-FEC7-4F92-84C5-0C083CBA0FDE}"/>
              </a:ext>
            </a:extLst>
          </p:cNvPr>
          <p:cNvSpPr txBox="1"/>
          <p:nvPr/>
        </p:nvSpPr>
        <p:spPr>
          <a:xfrm>
            <a:off x="361286" y="642202"/>
            <a:ext cx="6958234" cy="5570756"/>
          </a:xfrm>
          <a:prstGeom prst="rect">
            <a:avLst/>
          </a:prstGeom>
          <a:noFill/>
        </p:spPr>
        <p:txBody>
          <a:bodyPr wrap="square" lIns="91440" tIns="45720" rIns="91440" bIns="45720" rtlCol="0">
            <a:spAutoFit/>
          </a:bodyPr>
          <a:lstStyle/>
          <a:p>
            <a:pPr algn="ctr"/>
            <a:r>
              <a:rPr lang="fr-FR" sz="4000" b="1" dirty="0">
                <a:latin typeface="Calibri" panose="020F0502020204030204" pitchFamily="34" charset="0"/>
                <a:cs typeface="Calibri" panose="020F0502020204030204" pitchFamily="34" charset="0"/>
              </a:rPr>
              <a:t>30</a:t>
            </a:r>
            <a:r>
              <a:rPr lang="fr-FR" sz="4000" b="1" baseline="30000" dirty="0">
                <a:latin typeface="Calibri" panose="020F0502020204030204" pitchFamily="34" charset="0"/>
                <a:cs typeface="Calibri" panose="020F0502020204030204" pitchFamily="34" charset="0"/>
              </a:rPr>
              <a:t>ème</a:t>
            </a:r>
            <a:r>
              <a:rPr lang="fr-FR" sz="4000" b="1" dirty="0">
                <a:latin typeface="Calibri" panose="020F0502020204030204" pitchFamily="34" charset="0"/>
                <a:cs typeface="Calibri" panose="020F0502020204030204" pitchFamily="34" charset="0"/>
              </a:rPr>
              <a:t> Congrès Départemental</a:t>
            </a:r>
          </a:p>
          <a:p>
            <a:pPr algn="ctr"/>
            <a:endParaRPr lang="fr-FR" sz="4000" b="1" dirty="0">
              <a:latin typeface="Calibri" panose="020F0502020204030204" pitchFamily="34" charset="0"/>
              <a:cs typeface="Calibri" panose="020F0502020204030204" pitchFamily="34" charset="0"/>
            </a:endParaRPr>
          </a:p>
          <a:p>
            <a:pPr algn="ctr"/>
            <a:r>
              <a:rPr lang="fr-FR" sz="4000" dirty="0">
                <a:latin typeface="Calibri" panose="020F0502020204030204" pitchFamily="34" charset="0"/>
                <a:cs typeface="Calibri" panose="020F0502020204030204" pitchFamily="34" charset="0"/>
              </a:rPr>
              <a:t>Fédération </a:t>
            </a:r>
          </a:p>
          <a:p>
            <a:pPr algn="ctr"/>
            <a:r>
              <a:rPr lang="fr-FR" sz="4000" dirty="0">
                <a:latin typeface="Calibri" panose="020F0502020204030204" pitchFamily="34" charset="0"/>
                <a:cs typeface="Calibri" panose="020F0502020204030204" pitchFamily="34" charset="0"/>
              </a:rPr>
              <a:t>Haute-Garonne</a:t>
            </a:r>
          </a:p>
          <a:p>
            <a:pPr algn="ctr"/>
            <a:endParaRPr lang="fr-FR" sz="4000" b="1" dirty="0">
              <a:latin typeface="Calibri" panose="020F0502020204030204" pitchFamily="34" charset="0"/>
              <a:cs typeface="Calibri" panose="020F0502020204030204" pitchFamily="34" charset="0"/>
            </a:endParaRPr>
          </a:p>
          <a:p>
            <a:pPr algn="ctr"/>
            <a:endParaRPr lang="fr-FR" sz="4000" b="1" dirty="0">
              <a:latin typeface="Calibri" panose="020F0502020204030204" pitchFamily="34" charset="0"/>
              <a:cs typeface="Calibri" panose="020F0502020204030204" pitchFamily="34" charset="0"/>
            </a:endParaRPr>
          </a:p>
          <a:p>
            <a:pPr algn="ctr"/>
            <a:endParaRPr lang="fr-FR" sz="4000" b="1" dirty="0">
              <a:latin typeface="Calibri" panose="020F0502020204030204" pitchFamily="34" charset="0"/>
              <a:cs typeface="Calibri" panose="020F0502020204030204" pitchFamily="34" charset="0"/>
            </a:endParaRPr>
          </a:p>
          <a:p>
            <a:pPr algn="ctr"/>
            <a:endParaRPr lang="fr-FR" sz="4000" b="1" dirty="0">
              <a:latin typeface="Calibri" panose="020F0502020204030204" pitchFamily="34" charset="0"/>
              <a:cs typeface="Calibri" panose="020F0502020204030204" pitchFamily="34" charset="0"/>
            </a:endParaRPr>
          </a:p>
          <a:p>
            <a:pPr algn="ctr"/>
            <a:r>
              <a:rPr lang="fr-FR" sz="3600" dirty="0">
                <a:latin typeface="Calibri" panose="020F0502020204030204" pitchFamily="34" charset="0"/>
                <a:cs typeface="Calibri" panose="020F0502020204030204" pitchFamily="34" charset="0"/>
              </a:rPr>
              <a:t>2 octobre 2021 </a:t>
            </a:r>
          </a:p>
        </p:txBody>
      </p:sp>
      <p:pic>
        <p:nvPicPr>
          <p:cNvPr id="3" name="Image 2">
            <a:extLst>
              <a:ext uri="{FF2B5EF4-FFF2-40B4-BE49-F238E27FC236}">
                <a16:creationId xmlns:a16="http://schemas.microsoft.com/office/drawing/2014/main" id="{44DE1294-2AC9-4B3A-8A38-1A3A3DBB79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669" y="3107332"/>
            <a:ext cx="2531468" cy="2531468"/>
          </a:xfrm>
          <a:prstGeom prst="rect">
            <a:avLst/>
          </a:prstGeom>
        </p:spPr>
      </p:pic>
      <p:pic>
        <p:nvPicPr>
          <p:cNvPr id="4" name="Image 3">
            <a:extLst>
              <a:ext uri="{FF2B5EF4-FFF2-40B4-BE49-F238E27FC236}">
                <a16:creationId xmlns:a16="http://schemas.microsoft.com/office/drawing/2014/main" id="{F834E7E3-31A1-4FFF-B697-75819B156F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8764" y="487072"/>
            <a:ext cx="4049066" cy="5725886"/>
          </a:xfrm>
          <a:prstGeom prst="rect">
            <a:avLst/>
          </a:prstGeom>
        </p:spPr>
      </p:pic>
    </p:spTree>
    <p:extLst>
      <p:ext uri="{BB962C8B-B14F-4D97-AF65-F5344CB8AC3E}">
        <p14:creationId xmlns:p14="http://schemas.microsoft.com/office/powerpoint/2010/main" val="67270873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1" y="18868"/>
            <a:ext cx="12191999" cy="1446550"/>
          </a:xfrm>
          <a:prstGeom prst="rect">
            <a:avLst/>
          </a:prstGeom>
          <a:noFill/>
        </p:spPr>
        <p:txBody>
          <a:bodyPr wrap="square" rtlCol="0">
            <a:spAutoFit/>
          </a:bodyPr>
          <a:lstStyle/>
          <a:p>
            <a:pPr algn="ctr"/>
            <a:r>
              <a:rPr lang="fr-FR" sz="4400" dirty="0"/>
              <a:t>Construire ensemble une solidarité, </a:t>
            </a:r>
          </a:p>
          <a:p>
            <a:pPr algn="ctr"/>
            <a:r>
              <a:rPr lang="fr-FR" sz="4400" dirty="0"/>
              <a:t>durable et planétaire</a:t>
            </a:r>
            <a:endParaRPr lang="fr-FR" sz="4000" dirty="0"/>
          </a:p>
        </p:txBody>
      </p:sp>
      <p:sp>
        <p:nvSpPr>
          <p:cNvPr id="9" name="Rectangle 3">
            <a:extLst>
              <a:ext uri="{FF2B5EF4-FFF2-40B4-BE49-F238E27FC236}">
                <a16:creationId xmlns:a16="http://schemas.microsoft.com/office/drawing/2014/main" id="{358EB10E-E77C-4D53-B545-5D09D5724B91}"/>
              </a:ext>
            </a:extLst>
          </p:cNvPr>
          <p:cNvSpPr/>
          <p:nvPr/>
        </p:nvSpPr>
        <p:spPr>
          <a:xfrm>
            <a:off x="0" y="1484785"/>
            <a:ext cx="12192000" cy="5373215"/>
          </a:xfrm>
          <a:prstGeom prst="rect">
            <a:avLst/>
          </a:prstGeom>
          <a:solidFill>
            <a:srgbClr val="FFFFFF"/>
          </a:solidFill>
          <a:ln>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fr-FR">
              <a:solidFill>
                <a:srgbClr val="2905A1"/>
              </a:solidFill>
              <a:latin typeface="Calibri"/>
            </a:endParaRPr>
          </a:p>
        </p:txBody>
      </p:sp>
      <p:sp>
        <p:nvSpPr>
          <p:cNvPr id="10" name="Espace réservé du contenu 6">
            <a:extLst>
              <a:ext uri="{FF2B5EF4-FFF2-40B4-BE49-F238E27FC236}">
                <a16:creationId xmlns:a16="http://schemas.microsoft.com/office/drawing/2014/main" id="{1161FFA6-4014-4130-9C35-B29CAE3DAA4D}"/>
              </a:ext>
            </a:extLst>
          </p:cNvPr>
          <p:cNvSpPr txBox="1">
            <a:spLocks/>
          </p:cNvSpPr>
          <p:nvPr/>
        </p:nvSpPr>
        <p:spPr>
          <a:xfrm>
            <a:off x="547931" y="2153183"/>
            <a:ext cx="7166763" cy="39696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dirty="0">
                <a:solidFill>
                  <a:srgbClr val="2905A1"/>
                </a:solidFill>
              </a:rPr>
              <a:t>Qu’est-ce qu’un Congrès ? </a:t>
            </a:r>
          </a:p>
          <a:p>
            <a:pPr marL="0" indent="0">
              <a:buNone/>
            </a:pPr>
            <a:r>
              <a:rPr lang="fr-FR" sz="2200" dirty="0">
                <a:solidFill>
                  <a:srgbClr val="2905A1"/>
                </a:solidFill>
              </a:rPr>
              <a:t>Un rendez-vous statutaire qui se déroule tous les 2 ans pour voter le bilan morale et financier de l’association, fixer les orientations pour les 2 années à venir et élire le nouveau Comité Départemental appelé également Conseil d’Administration.</a:t>
            </a:r>
          </a:p>
          <a:p>
            <a:pPr marL="0" indent="0">
              <a:buNone/>
            </a:pPr>
            <a:endParaRPr lang="fr-FR" sz="2200" dirty="0">
              <a:solidFill>
                <a:schemeClr val="bg1">
                  <a:lumMod val="75000"/>
                </a:schemeClr>
              </a:solidFill>
            </a:endParaRPr>
          </a:p>
          <a:p>
            <a:pPr marL="0" indent="0">
              <a:buNone/>
            </a:pPr>
            <a:r>
              <a:rPr lang="fr-FR" sz="22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fr-FR" sz="1800" i="1"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Je suis éblouie par toutes ces rencontres, toutes ces histoires du monde entier. Qu’importe le pays où nous vivons, nous poursuivons le même but : la solidarité, la paix et l’amour pour avoir un monde plus juste et plus paisible. </a:t>
            </a:r>
            <a:r>
              <a:rPr lang="fr-FR" sz="22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a:t>
            </a:r>
          </a:p>
          <a:p>
            <a:pPr marL="0" indent="0">
              <a:buNone/>
            </a:pPr>
            <a:r>
              <a:rPr lang="fr-FR" sz="14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Antonia Katic, éducatrice et coordinatrice de projet à Society « Our </a:t>
            </a:r>
            <a:r>
              <a:rPr lang="fr-FR" sz="1400" dirty="0" err="1">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children</a:t>
            </a:r>
            <a:r>
              <a:rPr lang="fr-FR" sz="14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 </a:t>
            </a:r>
            <a:r>
              <a:rPr lang="fr-FR" sz="1400" dirty="0" err="1">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Opatija</a:t>
            </a:r>
            <a:endParaRPr lang="fr-FR" sz="14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FR" sz="2200" dirty="0">
              <a:solidFill>
                <a:srgbClr val="2905A1"/>
              </a:solidFill>
            </a:endParaRPr>
          </a:p>
        </p:txBody>
      </p:sp>
      <p:pic>
        <p:nvPicPr>
          <p:cNvPr id="8" name="Image 7">
            <a:extLst>
              <a:ext uri="{FF2B5EF4-FFF2-40B4-BE49-F238E27FC236}">
                <a16:creationId xmlns:a16="http://schemas.microsoft.com/office/drawing/2014/main" id="{C25104C3-D26F-4830-9CE6-37F6AEE1E7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9702" y="4164818"/>
            <a:ext cx="4042298" cy="2693181"/>
          </a:xfrm>
          <a:prstGeom prst="rect">
            <a:avLst/>
          </a:prstGeom>
        </p:spPr>
      </p:pic>
      <p:pic>
        <p:nvPicPr>
          <p:cNvPr id="5" name="Image 4">
            <a:extLst>
              <a:ext uri="{FF2B5EF4-FFF2-40B4-BE49-F238E27FC236}">
                <a16:creationId xmlns:a16="http://schemas.microsoft.com/office/drawing/2014/main" id="{896389D9-23DE-4A34-85A5-CF69F248D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9702" y="1484784"/>
            <a:ext cx="4042298" cy="2693181"/>
          </a:xfrm>
          <a:prstGeom prst="rect">
            <a:avLst/>
          </a:prstGeom>
        </p:spPr>
      </p:pic>
    </p:spTree>
    <p:extLst>
      <p:ext uri="{BB962C8B-B14F-4D97-AF65-F5344CB8AC3E}">
        <p14:creationId xmlns:p14="http://schemas.microsoft.com/office/powerpoint/2010/main" val="139393990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23052" y="0"/>
            <a:ext cx="12192001" cy="1446550"/>
          </a:xfrm>
          <a:prstGeom prst="rect">
            <a:avLst/>
          </a:prstGeom>
          <a:noFill/>
        </p:spPr>
        <p:txBody>
          <a:bodyPr wrap="square" rtlCol="0">
            <a:spAutoFit/>
          </a:bodyPr>
          <a:lstStyle/>
          <a:p>
            <a:pPr algn="ctr"/>
            <a:r>
              <a:rPr lang="fr-FR" sz="4400" dirty="0"/>
              <a:t>Construire ensemble une solidarité, </a:t>
            </a:r>
          </a:p>
          <a:p>
            <a:pPr algn="ctr"/>
            <a:r>
              <a:rPr lang="fr-FR" sz="4400" dirty="0"/>
              <a:t>durable et planétaire</a:t>
            </a:r>
            <a:endParaRPr lang="fr-FR" sz="4000" dirty="0"/>
          </a:p>
        </p:txBody>
      </p:sp>
      <p:sp>
        <p:nvSpPr>
          <p:cNvPr id="9" name="Rectangle 3">
            <a:extLst>
              <a:ext uri="{FF2B5EF4-FFF2-40B4-BE49-F238E27FC236}">
                <a16:creationId xmlns:a16="http://schemas.microsoft.com/office/drawing/2014/main" id="{358EB10E-E77C-4D53-B545-5D09D5724B91}"/>
              </a:ext>
            </a:extLst>
          </p:cNvPr>
          <p:cNvSpPr/>
          <p:nvPr/>
        </p:nvSpPr>
        <p:spPr>
          <a:xfrm>
            <a:off x="-14796" y="1446550"/>
            <a:ext cx="12192000" cy="5373215"/>
          </a:xfrm>
          <a:prstGeom prst="rect">
            <a:avLst/>
          </a:prstGeom>
          <a:solidFill>
            <a:srgbClr val="FFFFFF"/>
          </a:solidFill>
          <a:ln>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fr-FR" dirty="0">
              <a:solidFill>
                <a:srgbClr val="2905A1"/>
              </a:solidFill>
              <a:latin typeface="Calibri"/>
            </a:endParaRPr>
          </a:p>
        </p:txBody>
      </p:sp>
      <p:sp>
        <p:nvSpPr>
          <p:cNvPr id="10" name="Espace réservé du contenu 6">
            <a:extLst>
              <a:ext uri="{FF2B5EF4-FFF2-40B4-BE49-F238E27FC236}">
                <a16:creationId xmlns:a16="http://schemas.microsoft.com/office/drawing/2014/main" id="{1161FFA6-4014-4130-9C35-B29CAE3DAA4D}"/>
              </a:ext>
            </a:extLst>
          </p:cNvPr>
          <p:cNvSpPr txBox="1">
            <a:spLocks/>
          </p:cNvSpPr>
          <p:nvPr/>
        </p:nvSpPr>
        <p:spPr>
          <a:xfrm>
            <a:off x="547932" y="2153183"/>
            <a:ext cx="11064060" cy="39696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dirty="0">
                <a:solidFill>
                  <a:srgbClr val="2905A1"/>
                </a:solidFill>
              </a:rPr>
              <a:t>Volonté d’inclure tous les acteurs de l’association dans la construction des grandes orientations et actions de solidarité de l’association : bénévoles, partenaires</a:t>
            </a:r>
            <a:r>
              <a:rPr lang="fr-FR" sz="2200" dirty="0">
                <a:solidFill>
                  <a:schemeClr val="bg1">
                    <a:lumMod val="75000"/>
                  </a:schemeClr>
                </a:solidFill>
              </a:rPr>
              <a:t> français et étrangers, personnes accueillies, enfants Copain du Monde, salariés, etc.</a:t>
            </a:r>
          </a:p>
          <a:p>
            <a:pPr lvl="1"/>
            <a:endParaRPr lang="fr-FR" sz="2400" dirty="0">
              <a:solidFill>
                <a:srgbClr val="000000"/>
              </a:solidFill>
              <a:latin typeface="Arial" panose="020B0604020202020204" pitchFamily="34" charset="0"/>
            </a:endParaRPr>
          </a:p>
          <a:p>
            <a:pPr algn="just" fontAlgn="base">
              <a:spcBef>
                <a:spcPts val="0"/>
              </a:spcBef>
            </a:pPr>
            <a:r>
              <a:rPr lang="fr-FR" sz="2200" dirty="0">
                <a:solidFill>
                  <a:srgbClr val="2905A1"/>
                </a:solidFill>
              </a:rPr>
              <a:t>Travail avec la Volte </a:t>
            </a:r>
            <a:r>
              <a:rPr lang="fr-FR" sz="2400" dirty="0">
                <a:solidFill>
                  <a:schemeClr val="bg1">
                    <a:lumMod val="75000"/>
                  </a:schemeClr>
                </a:solidFill>
              </a:rPr>
              <a:t>: </a:t>
            </a:r>
            <a:r>
              <a:rPr lang="fr-FR" sz="2200" dirty="0">
                <a:solidFill>
                  <a:schemeClr val="bg1">
                    <a:lumMod val="75000"/>
                  </a:schemeClr>
                </a:solidFill>
              </a:rPr>
              <a:t>collectif de facilitateurs en intelligence collective et partagée.</a:t>
            </a:r>
            <a:endParaRPr lang="fr-FR" sz="2200" dirty="0">
              <a:solidFill>
                <a:srgbClr val="2905A1"/>
              </a:solidFill>
            </a:endParaRPr>
          </a:p>
          <a:p>
            <a:pPr marL="0" indent="0" rtl="0" fontAlgn="base">
              <a:spcBef>
                <a:spcPts val="0"/>
              </a:spcBef>
              <a:spcAft>
                <a:spcPts val="0"/>
              </a:spcAft>
              <a:buNone/>
            </a:pPr>
            <a:endParaRPr lang="fr-FR" sz="2400" b="0" i="0" u="none" strike="noStrike" dirty="0">
              <a:solidFill>
                <a:srgbClr val="000000"/>
              </a:solidFill>
              <a:effectLst/>
              <a:latin typeface="Arial" panose="020B0604020202020204" pitchFamily="34" charset="0"/>
            </a:endParaRPr>
          </a:p>
          <a:p>
            <a:endParaRPr lang="fr-FR" sz="2200" dirty="0">
              <a:solidFill>
                <a:srgbClr val="2905A1"/>
              </a:solidFill>
            </a:endParaRPr>
          </a:p>
          <a:p>
            <a:pPr marL="0" indent="0">
              <a:buNone/>
            </a:pPr>
            <a:endParaRPr lang="fr-FR" sz="2200" dirty="0">
              <a:solidFill>
                <a:srgbClr val="2905A1"/>
              </a:solidFill>
            </a:endParaRPr>
          </a:p>
        </p:txBody>
      </p:sp>
      <p:graphicFrame>
        <p:nvGraphicFramePr>
          <p:cNvPr id="4" name="Diagramme 3">
            <a:extLst>
              <a:ext uri="{FF2B5EF4-FFF2-40B4-BE49-F238E27FC236}">
                <a16:creationId xmlns:a16="http://schemas.microsoft.com/office/drawing/2014/main" id="{E5DBD7F0-8289-44B2-9F0D-BD56FDF022B4}"/>
              </a:ext>
            </a:extLst>
          </p:cNvPr>
          <p:cNvGraphicFramePr/>
          <p:nvPr>
            <p:extLst>
              <p:ext uri="{D42A27DB-BD31-4B8C-83A1-F6EECF244321}">
                <p14:modId xmlns:p14="http://schemas.microsoft.com/office/powerpoint/2010/main" val="1795661783"/>
              </p:ext>
            </p:extLst>
          </p:nvPr>
        </p:nvGraphicFramePr>
        <p:xfrm>
          <a:off x="673718" y="4490437"/>
          <a:ext cx="10938274" cy="17061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2385086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1" y="354285"/>
            <a:ext cx="12192001" cy="769441"/>
          </a:xfrm>
          <a:prstGeom prst="rect">
            <a:avLst/>
          </a:prstGeom>
          <a:noFill/>
        </p:spPr>
        <p:txBody>
          <a:bodyPr wrap="square" rtlCol="0">
            <a:spAutoFit/>
          </a:bodyPr>
          <a:lstStyle/>
          <a:p>
            <a:pPr algn="ctr"/>
            <a:r>
              <a:rPr lang="fr-FR" sz="4400" dirty="0">
                <a:latin typeface="+mj-lt"/>
              </a:rPr>
              <a:t>Ateliers</a:t>
            </a:r>
            <a:endParaRPr lang="fr-FR" sz="4000" dirty="0">
              <a:solidFill>
                <a:schemeClr val="bg1"/>
              </a:solidFill>
            </a:endParaRPr>
          </a:p>
        </p:txBody>
      </p:sp>
      <p:sp>
        <p:nvSpPr>
          <p:cNvPr id="9" name="Rectangle 3">
            <a:extLst>
              <a:ext uri="{FF2B5EF4-FFF2-40B4-BE49-F238E27FC236}">
                <a16:creationId xmlns:a16="http://schemas.microsoft.com/office/drawing/2014/main" id="{358EB10E-E77C-4D53-B545-5D09D5724B91}"/>
              </a:ext>
            </a:extLst>
          </p:cNvPr>
          <p:cNvSpPr/>
          <p:nvPr/>
        </p:nvSpPr>
        <p:spPr>
          <a:xfrm>
            <a:off x="8878" y="1554460"/>
            <a:ext cx="12192000" cy="5373215"/>
          </a:xfrm>
          <a:prstGeom prst="rect">
            <a:avLst/>
          </a:prstGeom>
          <a:solidFill>
            <a:srgbClr val="FFFFFF"/>
          </a:solidFill>
          <a:ln>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fr-FR" dirty="0">
              <a:solidFill>
                <a:srgbClr val="2905A1"/>
              </a:solidFill>
              <a:latin typeface="Calibri"/>
            </a:endParaRPr>
          </a:p>
        </p:txBody>
      </p:sp>
      <p:pic>
        <p:nvPicPr>
          <p:cNvPr id="5" name="Image 4">
            <a:extLst>
              <a:ext uri="{FF2B5EF4-FFF2-40B4-BE49-F238E27FC236}">
                <a16:creationId xmlns:a16="http://schemas.microsoft.com/office/drawing/2014/main" id="{401ABA9F-4E49-4806-BD69-BA09ED3F2F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1639" y="2864973"/>
            <a:ext cx="4110361" cy="2738528"/>
          </a:xfrm>
          <a:prstGeom prst="rect">
            <a:avLst/>
          </a:prstGeom>
        </p:spPr>
      </p:pic>
      <p:pic>
        <p:nvPicPr>
          <p:cNvPr id="12" name="Image 11">
            <a:extLst>
              <a:ext uri="{FF2B5EF4-FFF2-40B4-BE49-F238E27FC236}">
                <a16:creationId xmlns:a16="http://schemas.microsoft.com/office/drawing/2014/main" id="{6AC31308-546E-4D94-B9E2-BDBBB9749F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584" y="2864971"/>
            <a:ext cx="4110361" cy="2738529"/>
          </a:xfrm>
          <a:prstGeom prst="rect">
            <a:avLst/>
          </a:prstGeom>
        </p:spPr>
      </p:pic>
      <p:pic>
        <p:nvPicPr>
          <p:cNvPr id="8" name="Image 7">
            <a:extLst>
              <a:ext uri="{FF2B5EF4-FFF2-40B4-BE49-F238E27FC236}">
                <a16:creationId xmlns:a16="http://schemas.microsoft.com/office/drawing/2014/main" id="{92C06D62-7E6A-4F98-A141-0F64DC5E31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040" y="2864973"/>
            <a:ext cx="4110361" cy="2738528"/>
          </a:xfrm>
          <a:prstGeom prst="rect">
            <a:avLst/>
          </a:prstGeom>
        </p:spPr>
      </p:pic>
    </p:spTree>
    <p:extLst>
      <p:ext uri="{BB962C8B-B14F-4D97-AF65-F5344CB8AC3E}">
        <p14:creationId xmlns:p14="http://schemas.microsoft.com/office/powerpoint/2010/main" val="39065076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E905D63-2859-4E66-B32E-E8F6491AEB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50527" y="992161"/>
            <a:ext cx="6890946" cy="4873677"/>
          </a:xfrm>
          <a:prstGeom prst="rect">
            <a:avLst/>
          </a:prstGeom>
        </p:spPr>
      </p:pic>
    </p:spTree>
    <p:extLst>
      <p:ext uri="{BB962C8B-B14F-4D97-AF65-F5344CB8AC3E}">
        <p14:creationId xmlns:p14="http://schemas.microsoft.com/office/powerpoint/2010/main" val="1302063260"/>
      </p:ext>
    </p:extLst>
  </p:cSld>
  <p:clrMapOvr>
    <a:masterClrMapping/>
  </p:clrMapOvr>
  <p:transition/>
</p:sld>
</file>

<file path=ppt/theme/theme1.xml><?xml version="1.0" encoding="utf-8"?>
<a:theme xmlns:a="http://schemas.openxmlformats.org/drawingml/2006/main" name="Office Theme">
  <a:themeElements>
    <a:clrScheme name="Personnalisé 2">
      <a:dk1>
        <a:srgbClr val="FFFFFF"/>
      </a:dk1>
      <a:lt1>
        <a:srgbClr val="0904C4"/>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962</TotalTime>
  <Words>419</Words>
  <Application>Microsoft Office PowerPoint</Application>
  <PresentationFormat>Grand écran</PresentationFormat>
  <Paragraphs>57</Paragraphs>
  <Slides>13</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13</vt:i4>
      </vt:variant>
    </vt:vector>
  </HeadingPairs>
  <TitlesOfParts>
    <vt:vector size="17" baseType="lpstr">
      <vt:lpstr>Arial</vt:lpstr>
      <vt:lpstr>Calibri</vt:lpstr>
      <vt:lpstr>Calibri Light</vt:lpstr>
      <vt:lpstr>Office Theme</vt:lpstr>
      <vt:lpstr>Secours populaire français</vt:lpstr>
      <vt:lpstr>L’association</vt:lpstr>
      <vt:lpstr>Valeurs</vt:lpstr>
      <vt:lpstr>Une prise en charge globale de la personne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Merci pour votre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Aubane SABOUREAU - Secours Populaire 31</dc:creator>
  <cp:lastModifiedBy>Aubane SABOUREAU - Secours Populaire 31</cp:lastModifiedBy>
  <cp:revision>7</cp:revision>
  <dcterms:created xsi:type="dcterms:W3CDTF">2022-02-01T15:57:14Z</dcterms:created>
  <dcterms:modified xsi:type="dcterms:W3CDTF">2022-02-04T09:04:32Z</dcterms:modified>
</cp:coreProperties>
</file>