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4"/>
  </p:sldMasterIdLst>
  <p:notesMasterIdLst>
    <p:notesMasterId r:id="rId30"/>
  </p:notesMasterIdLst>
  <p:sldIdLst>
    <p:sldId id="349" r:id="rId5"/>
    <p:sldId id="353" r:id="rId6"/>
    <p:sldId id="334" r:id="rId7"/>
    <p:sldId id="335" r:id="rId8"/>
    <p:sldId id="320" r:id="rId9"/>
    <p:sldId id="354" r:id="rId10"/>
    <p:sldId id="356" r:id="rId11"/>
    <p:sldId id="359" r:id="rId12"/>
    <p:sldId id="358" r:id="rId13"/>
    <p:sldId id="384" r:id="rId14"/>
    <p:sldId id="386" r:id="rId15"/>
    <p:sldId id="360" r:id="rId16"/>
    <p:sldId id="367" r:id="rId17"/>
    <p:sldId id="380" r:id="rId18"/>
    <p:sldId id="387" r:id="rId19"/>
    <p:sldId id="383" r:id="rId20"/>
    <p:sldId id="388" r:id="rId21"/>
    <p:sldId id="368" r:id="rId22"/>
    <p:sldId id="370" r:id="rId23"/>
    <p:sldId id="371" r:id="rId24"/>
    <p:sldId id="345" r:id="rId25"/>
    <p:sldId id="390" r:id="rId26"/>
    <p:sldId id="381" r:id="rId27"/>
    <p:sldId id="331" r:id="rId28"/>
    <p:sldId id="391" r:id="rId29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02456"/>
    <a:srgbClr val="A48AC1"/>
    <a:srgbClr val="ECE6F2"/>
    <a:srgbClr val="F9F9F9"/>
    <a:srgbClr val="652D6D"/>
    <a:srgbClr val="9C46A8"/>
    <a:srgbClr val="F9F7FB"/>
    <a:srgbClr val="FFFAEB"/>
    <a:srgbClr val="F6FAF4"/>
    <a:srgbClr val="98BF3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E171933-4619-4E11-9A3F-F7608DF75F80}" styleName="Style moyen 1 - Accentuation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FABFCF23-3B69-468F-B69F-88F6DE6A72F2}" styleName="Style moyen 1 - Accentuation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74C1A8A3-306A-4EB7-A6B1-4F7E0EB9C5D6}" styleName="Style moyen 3 - Accentuation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7DF18680-E054-41AD-8BC1-D1AEF772440D}" styleName="Style moyen 2 - Accentuation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B301B821-A1FF-4177-AEE7-76D212191A09}" styleName="Style moyen 1 - Accentuation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85BE263C-DBD7-4A20-BB59-AAB30ACAA65A}" styleName="Style moyen 3 - Accentuation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E929F9F4-4A8F-4326-A1B4-22849713DDAB}" styleName="Style foncé 1 - Accentuation 4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wholeTbl>
    <a:band1H>
      <a:tcStyle>
        <a:tcBdr/>
        <a:fill>
          <a:solidFill>
            <a:schemeClr val="accent4">
              <a:shade val="60000"/>
            </a:schemeClr>
          </a:solidFill>
        </a:fill>
      </a:tcStyle>
    </a:band1H>
    <a:band1V>
      <a:tcStyle>
        <a:tcBdr/>
        <a:fill>
          <a:solidFill>
            <a:schemeClr val="accent4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4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4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4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91EBBBCC-DAD2-459C-BE2E-F6DE35CF9A28}" styleName="Style foncé 2 - Accentuation 3/Accentuation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EB9631B5-78F2-41C9-869B-9F39066F8104}" styleName="Style moyen 3 - Accentuation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8EC20E35-A176-4012-BC5E-935CFFF8708E}" styleName="Style moyen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Style moyen 3 - Accentuation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27102A9-8310-4765-A935-A1911B00CA55}" styleName="Style léger 1 - Accentuation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BDBED569-4797-4DF1-A0F4-6AAB3CD982D8}" styleName="Style léger 3 - Accentuation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E8B1032C-EA38-4F05-BA0D-38AFFFC7BED3}" styleName="Style léger 3 - Accentuation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10A1B5D5-9B99-4C35-A422-299274C87663}" styleName="Style moyen 1 - Accentuation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ED083AE6-46FA-4A59-8FB0-9F97EB10719F}" styleName="Style léger 3 - Accentuation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8799B23B-EC83-4686-B30A-512413B5E67A}" styleName="Style léger 3 - Accentuation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616DA210-FB5B-4158-B5E0-FEB733F419BA}" styleName="Style clair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524" autoAdjust="0"/>
    <p:restoredTop sz="94975" autoAdjust="0"/>
  </p:normalViewPr>
  <p:slideViewPr>
    <p:cSldViewPr snapToGrid="0">
      <p:cViewPr varScale="1">
        <p:scale>
          <a:sx n="78" d="100"/>
          <a:sy n="78" d="100"/>
        </p:scale>
        <p:origin x="122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notesMaster" Target="notesMasters/notesMaster1.xml"/><Relationship Id="rId8" Type="http://schemas.openxmlformats.org/officeDocument/2006/relationships/slide" Target="slides/slide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B02AAF-ACB2-40BA-A9EA-3EDEA9A9AA41}" type="datetimeFigureOut">
              <a:rPr lang="fr-FR" smtClean="0"/>
              <a:t>24/02/2022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FE76092-C798-492F-A4FE-D8C8842301F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42244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9114217-99B0-41E6-88D7-2F7C8B22C39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BB5799EF-134E-4E68-9D9E-3A5E3D96BE7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5400950-3351-44A1-B965-31440834EA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F92A88-82E0-4EC8-A801-17502F24C2E1}" type="datetime1">
              <a:rPr lang="fr-FR" smtClean="0"/>
              <a:t>24/02/2022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1FA4B440-971E-44A8-AD2B-A1104D3A17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416CEBC-6280-4A6B-A9B9-A71D5FD8C2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7E1AB8-7C59-46A6-9C6F-287F4F4F706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668227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63EBBF5-E5B5-4D6D-9B9A-FCB118D9E4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44EB759D-32CF-4D77-B1BB-9506295277D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9B2B743-E42E-4CC8-8A97-DC4631C8E8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770B5E-F644-497E-A860-987F6815F0DB}" type="datetime1">
              <a:rPr lang="fr-FR" smtClean="0"/>
              <a:t>24/02/2022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C195665F-DED4-46F1-9035-ED9874B770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1B6C82BC-DCAE-428D-BEE1-E6B6E559C3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7E1AB8-7C59-46A6-9C6F-287F4F4F706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09175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E831583E-9013-4F3A-BDC5-1A41F74CE78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7621AD7-46F8-47A5-8E86-BFE030BD05B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1BD59D1-7705-4721-8194-8238138555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BC14EA-59F8-4D71-A9D5-4A795A8782F9}" type="datetime1">
              <a:rPr lang="fr-FR" smtClean="0"/>
              <a:t>24/02/2022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B53F2210-3896-43DD-992E-DF26E785C1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FD949B5-C37A-4B28-A0F8-15B0C0C82F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7E1AB8-7C59-46A6-9C6F-287F4F4F706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555773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A735BDC-A002-4E9C-B5EC-CB47EBA194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4DD0A565-92D7-4F9C-A262-C115625837D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3CDD5633-ECBB-4741-921B-EB0B3C8E9A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40D4C6-8700-43FF-AA0C-16610A4646A5}" type="datetime1">
              <a:rPr lang="fr-FR" smtClean="0"/>
              <a:t>24/02/2022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33FF195-FFCE-475C-993C-2B98A1E9D5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EBC48300-7B4C-4C55-965A-986B828DF2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7E1AB8-7C59-46A6-9C6F-287F4F4F706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975394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A64C369-77D2-468F-AE90-6DB168D5F1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FA83B9CD-193F-42F1-94E5-BB92C80478F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3FA7CE8-0F9E-4696-A76D-817F7A8812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2E844-3607-48F1-AD24-8C6E97CD4EF3}" type="datetime1">
              <a:rPr lang="fr-FR" smtClean="0"/>
              <a:t>24/02/2022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7BF64BB-2AB2-41EC-9D85-0EFA880D9C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2E0FDFE-89D2-49A6-A80D-BF0F62DF5B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7E1AB8-7C59-46A6-9C6F-287F4F4F706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85661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53CD65-88C7-420E-B92D-3E7D1672C1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9DCAE08C-69B7-43EB-9F9D-E55DF42C8E8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7583E0D6-FDC0-4247-9F52-0D2230DF90D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52D2F9B2-3969-49FE-9786-7685C3D49C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768E4E-2C17-4CBC-B57D-05A103168DDE}" type="datetime1">
              <a:rPr lang="fr-FR" smtClean="0"/>
              <a:t>24/02/2022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62942EAF-06AD-423C-8496-AE9A15FF1A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715AA111-B432-4AAC-95A9-BD232ED13C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7E1AB8-7C59-46A6-9C6F-287F4F4F706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743836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2597E27-9058-4621-B4DB-A2E409EFDE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0B02CA1-903E-40C2-8282-9BA72BE068B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8AC6EE50-5462-423E-A176-1C267BEA08A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F09DAF41-A354-461A-A3B9-8346D150527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5D45A8A-BF05-4413-9D17-6F5AA34C23D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3765767D-2909-4F3F-9065-4F86AF8D12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B2E3E0-0A57-49D7-A80B-90F1967EFE1E}" type="datetime1">
              <a:rPr lang="fr-FR" smtClean="0"/>
              <a:t>24/02/2022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8BB1C69E-CD28-4E6C-BC79-7E4B76DEFF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495889F4-F404-4B8C-979B-0B1B66095E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7E1AB8-7C59-46A6-9C6F-287F4F4F706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466198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80F43C7-00FD-4819-85D9-D8ABE77B53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CAD256F7-8F45-4107-B1B6-600AAB2EFB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08F453-395A-45A9-8E5F-1B429E0A8F5B}" type="datetime1">
              <a:rPr lang="fr-FR" smtClean="0"/>
              <a:t>24/02/2022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D62C3AE3-FBA2-4809-A987-141D7311A9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C4EBFBF-4316-4467-BB7F-68D0743C85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7E1AB8-7C59-46A6-9C6F-287F4F4F706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770013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7FF3D35C-8B8C-4B09-88DC-AFADE0F5A9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9AB86D-28E2-4B00-BCC0-1CEB5B6159C0}" type="datetime1">
              <a:rPr lang="fr-FR" smtClean="0"/>
              <a:t>24/02/2022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B1973EB9-8E17-4503-85D2-C5A02BAA9F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E0DE5EB7-1598-48A7-A875-454CC090D7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7E1AB8-7C59-46A6-9C6F-287F4F4F706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494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C9F56E4-44E0-4BB4-9899-3BB4106D28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5C09707E-EBF7-4ECE-BF1B-CCCA57D03CF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7A7E99DB-70F7-4DB0-9826-0F073C6F785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1A984A65-85B5-4EE4-81A9-A15DA2B994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BDA9E0-FEE5-4363-A3CD-D49A6740AB15}" type="datetime1">
              <a:rPr lang="fr-FR" smtClean="0"/>
              <a:t>24/02/2022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65645FF2-7F2B-452E-86C9-8449D09930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D5ED09EA-A155-439F-AADF-5867F92F41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7E1AB8-7C59-46A6-9C6F-287F4F4F706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670892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0597D40-1063-42A8-955C-FA79FAD3F5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32C01EF3-AB68-4166-8979-4A66433193C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BA467B3-7025-4810-88ED-578D9995B3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80293100-5530-4336-8D46-FE044CA28A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218F5-0F88-496F-83C5-E795295368C0}" type="datetime1">
              <a:rPr lang="fr-FR" smtClean="0"/>
              <a:t>24/02/2022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EBFB7D25-6782-43EC-84C4-8B63E6F9ED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F2F41ECC-B464-4377-8F33-D093E5853F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7E1AB8-7C59-46A6-9C6F-287F4F4F706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474822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A7029F2C-DE1A-4560-8A7D-F1ABF39FDA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BB914D71-D0C5-4BBE-89A1-45BB21878A8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77EA1871-98CC-4592-8269-AA669C8866F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F961CA-6370-45A3-A8AC-11903BCE9D21}" type="datetime1">
              <a:rPr lang="fr-FR" smtClean="0"/>
              <a:t>24/02/2022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DFF4B03D-6DFC-4CCA-8423-72D2C97E6AD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0A96174-B03C-43D5-A583-A918CD59428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7E1AB8-7C59-46A6-9C6F-287F4F4F706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351542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microsoft.com/office/2007/relationships/hdphoto" Target="../media/hdphoto1.wdp"/><Relationship Id="rId7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11" Type="http://schemas.microsoft.com/office/2007/relationships/hdphoto" Target="../media/hdphoto2.wdp"/><Relationship Id="rId5" Type="http://schemas.openxmlformats.org/officeDocument/2006/relationships/image" Target="../media/image3.png"/><Relationship Id="rId10" Type="http://schemas.openxmlformats.org/officeDocument/2006/relationships/image" Target="../media/image8.png"/><Relationship Id="rId4" Type="http://schemas.openxmlformats.org/officeDocument/2006/relationships/image" Target="../media/image2.png"/><Relationship Id="rId9" Type="http://schemas.openxmlformats.org/officeDocument/2006/relationships/image" Target="../media/image7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9.png"/><Relationship Id="rId5" Type="http://schemas.openxmlformats.org/officeDocument/2006/relationships/image" Target="../media/image48.png"/><Relationship Id="rId4" Type="http://schemas.openxmlformats.org/officeDocument/2006/relationships/image" Target="../media/image37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2.png"/><Relationship Id="rId4" Type="http://schemas.openxmlformats.org/officeDocument/2006/relationships/image" Target="../media/image5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5.png"/><Relationship Id="rId4" Type="http://schemas.openxmlformats.org/officeDocument/2006/relationships/image" Target="../media/image54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jpe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7.jpe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3.png"/><Relationship Id="rId3" Type="http://schemas.openxmlformats.org/officeDocument/2006/relationships/image" Target="../media/image37.png"/><Relationship Id="rId7" Type="http://schemas.openxmlformats.org/officeDocument/2006/relationships/image" Target="../media/image62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1.png"/><Relationship Id="rId11" Type="http://schemas.openxmlformats.org/officeDocument/2006/relationships/image" Target="../media/image66.png"/><Relationship Id="rId5" Type="http://schemas.openxmlformats.org/officeDocument/2006/relationships/image" Target="../media/image60.png"/><Relationship Id="rId10" Type="http://schemas.openxmlformats.org/officeDocument/2006/relationships/image" Target="../media/image65.jpeg"/><Relationship Id="rId4" Type="http://schemas.openxmlformats.org/officeDocument/2006/relationships/image" Target="../media/image59.png"/><Relationship Id="rId9" Type="http://schemas.openxmlformats.org/officeDocument/2006/relationships/image" Target="../media/image64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svg"/><Relationship Id="rId3" Type="http://schemas.openxmlformats.org/officeDocument/2006/relationships/image" Target="../media/image67.jpeg"/><Relationship Id="rId7" Type="http://schemas.openxmlformats.org/officeDocument/2006/relationships/image" Target="../media/image42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1.svg"/><Relationship Id="rId5" Type="http://schemas.openxmlformats.org/officeDocument/2006/relationships/image" Target="../media/image40.png"/><Relationship Id="rId10" Type="http://schemas.openxmlformats.org/officeDocument/2006/relationships/image" Target="../media/image45.svg"/><Relationship Id="rId4" Type="http://schemas.openxmlformats.org/officeDocument/2006/relationships/image" Target="../media/image68.jpeg"/><Relationship Id="rId9" Type="http://schemas.openxmlformats.org/officeDocument/2006/relationships/image" Target="../media/image44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jpe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2.svg"/><Relationship Id="rId5" Type="http://schemas.openxmlformats.org/officeDocument/2006/relationships/image" Target="../media/image71.png"/><Relationship Id="rId4" Type="http://schemas.openxmlformats.org/officeDocument/2006/relationships/image" Target="../media/image70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73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0.png"/><Relationship Id="rId3" Type="http://schemas.openxmlformats.org/officeDocument/2006/relationships/image" Target="../media/image75.png"/><Relationship Id="rId7" Type="http://schemas.openxmlformats.org/officeDocument/2006/relationships/image" Target="../media/image79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8.jpeg"/><Relationship Id="rId5" Type="http://schemas.openxmlformats.org/officeDocument/2006/relationships/image" Target="../media/image77.png"/><Relationship Id="rId4" Type="http://schemas.openxmlformats.org/officeDocument/2006/relationships/image" Target="../media/image76.png"/><Relationship Id="rId9" Type="http://schemas.openxmlformats.org/officeDocument/2006/relationships/image" Target="../media/image81.pn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83.png"/><Relationship Id="rId7" Type="http://schemas.openxmlformats.org/officeDocument/2006/relationships/image" Target="../media/image7.png"/><Relationship Id="rId2" Type="http://schemas.openxmlformats.org/officeDocument/2006/relationships/image" Target="../media/image8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microsoft.com/office/2007/relationships/hdphoto" Target="../media/hdphoto2.wdp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14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13" Type="http://schemas.openxmlformats.org/officeDocument/2006/relationships/image" Target="../media/image26.svg"/><Relationship Id="rId18" Type="http://schemas.openxmlformats.org/officeDocument/2006/relationships/image" Target="../media/image31.png"/><Relationship Id="rId3" Type="http://schemas.openxmlformats.org/officeDocument/2006/relationships/image" Target="../media/image16.svg"/><Relationship Id="rId21" Type="http://schemas.openxmlformats.org/officeDocument/2006/relationships/image" Target="../media/image34.svg"/><Relationship Id="rId7" Type="http://schemas.openxmlformats.org/officeDocument/2006/relationships/image" Target="../media/image20.svg"/><Relationship Id="rId12" Type="http://schemas.openxmlformats.org/officeDocument/2006/relationships/image" Target="../media/image25.png"/><Relationship Id="rId17" Type="http://schemas.openxmlformats.org/officeDocument/2006/relationships/image" Target="../media/image30.svg"/><Relationship Id="rId25" Type="http://schemas.openxmlformats.org/officeDocument/2006/relationships/image" Target="../media/image38.png"/><Relationship Id="rId2" Type="http://schemas.openxmlformats.org/officeDocument/2006/relationships/image" Target="../media/image15.png"/><Relationship Id="rId16" Type="http://schemas.openxmlformats.org/officeDocument/2006/relationships/image" Target="../media/image29.png"/><Relationship Id="rId20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11" Type="http://schemas.openxmlformats.org/officeDocument/2006/relationships/image" Target="../media/image24.svg"/><Relationship Id="rId24" Type="http://schemas.openxmlformats.org/officeDocument/2006/relationships/image" Target="../media/image37.png"/><Relationship Id="rId5" Type="http://schemas.openxmlformats.org/officeDocument/2006/relationships/image" Target="../media/image18.svg"/><Relationship Id="rId15" Type="http://schemas.openxmlformats.org/officeDocument/2006/relationships/image" Target="../media/image28.svg"/><Relationship Id="rId23" Type="http://schemas.openxmlformats.org/officeDocument/2006/relationships/image" Target="../media/image36.svg"/><Relationship Id="rId10" Type="http://schemas.openxmlformats.org/officeDocument/2006/relationships/image" Target="../media/image23.png"/><Relationship Id="rId19" Type="http://schemas.openxmlformats.org/officeDocument/2006/relationships/image" Target="../media/image32.svg"/><Relationship Id="rId4" Type="http://schemas.openxmlformats.org/officeDocument/2006/relationships/image" Target="../media/image17.png"/><Relationship Id="rId9" Type="http://schemas.openxmlformats.org/officeDocument/2006/relationships/image" Target="../media/image22.svg"/><Relationship Id="rId14" Type="http://schemas.openxmlformats.org/officeDocument/2006/relationships/image" Target="../media/image27.png"/><Relationship Id="rId22" Type="http://schemas.openxmlformats.org/officeDocument/2006/relationships/image" Target="../media/image35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svg"/><Relationship Id="rId3" Type="http://schemas.openxmlformats.org/officeDocument/2006/relationships/image" Target="../media/image38.png"/><Relationship Id="rId7" Type="http://schemas.openxmlformats.org/officeDocument/2006/relationships/image" Target="../media/image42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1.svg"/><Relationship Id="rId5" Type="http://schemas.openxmlformats.org/officeDocument/2006/relationships/image" Target="../media/image40.png"/><Relationship Id="rId10" Type="http://schemas.openxmlformats.org/officeDocument/2006/relationships/image" Target="../media/image45.svg"/><Relationship Id="rId4" Type="http://schemas.openxmlformats.org/officeDocument/2006/relationships/image" Target="../media/image39.png"/><Relationship Id="rId9" Type="http://schemas.openxmlformats.org/officeDocument/2006/relationships/image" Target="../media/image44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>
            <a:extLst>
              <a:ext uri="{FF2B5EF4-FFF2-40B4-BE49-F238E27FC236}">
                <a16:creationId xmlns:a16="http://schemas.microsoft.com/office/drawing/2014/main" id="{2CE93039-3FAB-4FF0-89E2-C03BBAC8DF96}"/>
              </a:ext>
            </a:extLst>
          </p:cNvPr>
          <p:cNvSpPr/>
          <p:nvPr/>
        </p:nvSpPr>
        <p:spPr>
          <a:xfrm>
            <a:off x="0" y="1388236"/>
            <a:ext cx="12192000" cy="3927059"/>
          </a:xfrm>
          <a:prstGeom prst="rect">
            <a:avLst/>
          </a:prstGeom>
          <a:solidFill>
            <a:srgbClr val="EC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950C4F9D-4080-4A3F-A8CA-6D691EF8A95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790334" y="2490487"/>
            <a:ext cx="7504014" cy="1883206"/>
          </a:xfrm>
          <a:solidFill>
            <a:schemeClr val="bg1"/>
          </a:solidFill>
        </p:spPr>
        <p:txBody>
          <a:bodyPr>
            <a:normAutofit/>
          </a:bodyPr>
          <a:lstStyle/>
          <a:p>
            <a:r>
              <a:rPr lang="fr-FR" sz="5800" dirty="0">
                <a:solidFill>
                  <a:srgbClr val="3C3C3B"/>
                </a:solidFill>
                <a:latin typeface="Affogato-Regular"/>
              </a:rPr>
              <a:t>Projet Maison M</a:t>
            </a:r>
            <a:endParaRPr lang="fr-FR" dirty="0">
              <a:solidFill>
                <a:schemeClr val="tx1">
                  <a:lumMod val="65000"/>
                  <a:lumOff val="35000"/>
                </a:schemeClr>
              </a:solidFill>
              <a:latin typeface="Affogato-Regular"/>
            </a:endParaRPr>
          </a:p>
          <a:p>
            <a:r>
              <a:rPr lang="fr-FR" dirty="0">
                <a:solidFill>
                  <a:srgbClr val="652D6D"/>
                </a:solidFill>
                <a:latin typeface="Affogato-Regular"/>
              </a:rPr>
              <a:t>Imaginons ensemble un nouveau lieu pour tous !</a:t>
            </a:r>
          </a:p>
          <a:p>
            <a:r>
              <a:rPr lang="fr-FR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ffogato-Regular"/>
              </a:rPr>
              <a:t>RENCONTRE CITOYENNE  du 05-02-2022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637AD3E8-E148-42EA-AD3C-4448DD0347F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187" b="96947" l="1536" r="97867">
                        <a14:foregroundMark x1="27901" y1="14165" x2="52986" y2="86344"/>
                        <a14:foregroundMark x1="52986" y1="86344" x2="53498" y2="95250"/>
                        <a14:foregroundMark x1="53498" y1="95250" x2="23123" y2="96947"/>
                        <a14:foregroundMark x1="23123" y1="96947" x2="18003" y2="60645"/>
                        <a14:foregroundMark x1="18003" y1="60645" x2="29181" y2="25869"/>
                        <a14:foregroundMark x1="29181" y1="25869" x2="33703" y2="21968"/>
                        <a14:foregroundMark x1="59556" y1="16200" x2="11433" y2="39101"/>
                        <a14:foregroundMark x1="11433" y1="39101" x2="3157" y2="35963"/>
                        <a14:foregroundMark x1="3157" y1="35963" x2="1621" y2="28329"/>
                        <a14:foregroundMark x1="1621" y1="28329" x2="2048" y2="26972"/>
                        <a14:foregroundMark x1="80034" y1="8821" x2="53072" y2="46819"/>
                        <a14:foregroundMark x1="53072" y1="46819" x2="52645" y2="47159"/>
                        <a14:foregroundMark x1="6485" y1="57761" x2="8703" y2="70144"/>
                        <a14:foregroundMark x1="34727" y1="8397" x2="66980" y2="28753"/>
                        <a14:foregroundMark x1="66980" y1="28753" x2="74829" y2="37829"/>
                        <a14:foregroundMark x1="72184" y1="49109" x2="88481" y2="5004"/>
                        <a14:foregroundMark x1="88481" y1="5004" x2="89334" y2="3986"/>
                        <a14:foregroundMark x1="78413" y1="7973" x2="25939" y2="4835"/>
                        <a14:foregroundMark x1="25939" y1="4835" x2="12969" y2="6446"/>
                        <a14:foregroundMark x1="10751" y1="8821" x2="21416" y2="32316"/>
                        <a14:foregroundMark x1="5631" y1="2375" x2="10666" y2="1272"/>
                        <a14:foregroundMark x1="90956" y1="10178" x2="94795" y2="4071"/>
                        <a14:foregroundMark x1="94795" y1="4071" x2="97867" y2="1781"/>
                        <a14:foregroundMark x1="84215" y1="32316" x2="87457" y2="21459"/>
                        <a14:foregroundMark x1="87457" y1="21459" x2="89334" y2="18660"/>
                        <a14:foregroundMark x1="58106" y1="96183" x2="67491" y2="7464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399812"/>
            <a:ext cx="3892236" cy="3915484"/>
          </a:xfrm>
          <a:prstGeom prst="rect">
            <a:avLst/>
          </a:prstGeom>
        </p:spPr>
      </p:pic>
      <p:pic>
        <p:nvPicPr>
          <p:cNvPr id="5" name="Image 4">
            <a:extLst>
              <a:ext uri="{FF2B5EF4-FFF2-40B4-BE49-F238E27FC236}">
                <a16:creationId xmlns:a16="http://schemas.microsoft.com/office/drawing/2014/main" id="{DD1E4D33-4B64-4468-8CB7-107C4B8B3168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85908" y="2010569"/>
            <a:ext cx="2043564" cy="2889828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7F109868-B1F4-4783-B60F-E336D27D5D21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" y="4500"/>
            <a:ext cx="6093981" cy="1532636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F47314D4-1588-43F3-BF62-B5FD3E82ED80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6093982" y="3991"/>
            <a:ext cx="6098015" cy="1533651"/>
          </a:xfrm>
          <a:prstGeom prst="rect">
            <a:avLst/>
          </a:prstGeom>
        </p:spPr>
      </p:pic>
      <p:sp>
        <p:nvSpPr>
          <p:cNvPr id="11" name="ZoneTexte 10">
            <a:extLst>
              <a:ext uri="{FF2B5EF4-FFF2-40B4-BE49-F238E27FC236}">
                <a16:creationId xmlns:a16="http://schemas.microsoft.com/office/drawing/2014/main" id="{0FC2326A-BE89-4408-819E-AC71A9B8A70D}"/>
              </a:ext>
            </a:extLst>
          </p:cNvPr>
          <p:cNvSpPr txBox="1"/>
          <p:nvPr/>
        </p:nvSpPr>
        <p:spPr>
          <a:xfrm>
            <a:off x="3046944" y="155980"/>
            <a:ext cx="609407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sz="1800" dirty="0">
                <a:solidFill>
                  <a:schemeClr val="bg1"/>
                </a:solidFill>
                <a:latin typeface="Affogato-Regular"/>
              </a:rPr>
              <a:t>EQUIPE MUNICIPALE DE MONTBERON</a:t>
            </a:r>
          </a:p>
          <a:p>
            <a:pPr algn="ctr"/>
            <a:r>
              <a:rPr lang="fr-FR" sz="1800" dirty="0">
                <a:solidFill>
                  <a:schemeClr val="bg1"/>
                </a:solidFill>
                <a:latin typeface="Affogato-Regular"/>
              </a:rPr>
              <a:t>2020 - 2026</a:t>
            </a:r>
            <a:endParaRPr lang="fr-FR" sz="1800" dirty="0">
              <a:solidFill>
                <a:schemeClr val="bg1"/>
              </a:solidFill>
            </a:endParaRPr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894535AB-5155-44AF-92CD-D4DCF6270413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71426" y="5883090"/>
            <a:ext cx="2397257" cy="754466"/>
          </a:xfrm>
          <a:prstGeom prst="rect">
            <a:avLst/>
          </a:prstGeom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49160126-E219-41B0-84DC-61A1E4526A75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92161" y="5822747"/>
            <a:ext cx="1801793" cy="679252"/>
          </a:xfrm>
          <a:prstGeom prst="rect">
            <a:avLst/>
          </a:prstGeom>
        </p:spPr>
      </p:pic>
      <p:sp>
        <p:nvSpPr>
          <p:cNvPr id="15" name="ZoneTexte 14">
            <a:extLst>
              <a:ext uri="{FF2B5EF4-FFF2-40B4-BE49-F238E27FC236}">
                <a16:creationId xmlns:a16="http://schemas.microsoft.com/office/drawing/2014/main" id="{788BD1F4-349F-4DBB-B0BA-9067859A31FB}"/>
              </a:ext>
            </a:extLst>
          </p:cNvPr>
          <p:cNvSpPr txBox="1"/>
          <p:nvPr/>
        </p:nvSpPr>
        <p:spPr>
          <a:xfrm>
            <a:off x="1415020" y="5527757"/>
            <a:ext cx="23972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i="1" dirty="0">
                <a:solidFill>
                  <a:schemeClr val="bg1">
                    <a:lumMod val="50000"/>
                  </a:schemeClr>
                </a:solidFill>
              </a:rPr>
              <a:t>Porté par l’équipe :</a:t>
            </a: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FE7A639C-B861-45D3-94B0-FD9A9306EE53}"/>
              </a:ext>
            </a:extLst>
          </p:cNvPr>
          <p:cNvSpPr txBox="1"/>
          <p:nvPr/>
        </p:nvSpPr>
        <p:spPr>
          <a:xfrm>
            <a:off x="5260063" y="5531888"/>
            <a:ext cx="31438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i="1" dirty="0">
                <a:solidFill>
                  <a:schemeClr val="bg1">
                    <a:lumMod val="50000"/>
                  </a:schemeClr>
                </a:solidFill>
              </a:rPr>
              <a:t>En concertation citoyenne :</a:t>
            </a:r>
          </a:p>
        </p:txBody>
      </p:sp>
      <p:pic>
        <p:nvPicPr>
          <p:cNvPr id="21" name="Image 20">
            <a:extLst>
              <a:ext uri="{FF2B5EF4-FFF2-40B4-BE49-F238E27FC236}">
                <a16:creationId xmlns:a16="http://schemas.microsoft.com/office/drawing/2014/main" id="{CFD3BB33-CA08-48C6-A2BD-5D28BD572FC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403938" y="2490487"/>
            <a:ext cx="737076" cy="988168"/>
          </a:xfrm>
          <a:prstGeom prst="rect">
            <a:avLst/>
          </a:prstGeom>
        </p:spPr>
      </p:pic>
      <p:pic>
        <p:nvPicPr>
          <p:cNvPr id="23" name="Image 22">
            <a:extLst>
              <a:ext uri="{FF2B5EF4-FFF2-40B4-BE49-F238E27FC236}">
                <a16:creationId xmlns:a16="http://schemas.microsoft.com/office/drawing/2014/main" id="{AAFE9452-3E02-4BEF-80E2-2D19FA16AA22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0" y="1537136"/>
            <a:ext cx="542925" cy="5316364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ACA73CD8-1F60-4286-BDD7-9184E7651A2E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ackgroundRemoval t="10000" b="90000" l="5069" r="93779">
                        <a14:foregroundMark x1="9447" y1="46905" x2="10023" y2="56667"/>
                        <a14:foregroundMark x1="9677" y1="71190" x2="25000" y2="69286"/>
                        <a14:foregroundMark x1="13940" y1="66429" x2="23618" y2="80952"/>
                        <a14:foregroundMark x1="29032" y1="73333" x2="19355" y2="73571"/>
                        <a14:foregroundMark x1="11866" y1="86190" x2="13249" y2="79762"/>
                        <a14:foregroundMark x1="8641" y1="77857" x2="8410" y2="62857"/>
                        <a14:foregroundMark x1="51382" y1="63095" x2="65438" y2="30714"/>
                        <a14:foregroundMark x1="36521" y1="25714" x2="66129" y2="22619"/>
                        <a14:foregroundMark x1="66129" y1="22619" x2="86751" y2="32143"/>
                        <a14:foregroundMark x1="86751" y1="32143" x2="89862" y2="67381"/>
                        <a14:foregroundMark x1="89862" y1="67381" x2="82834" y2="81190"/>
                        <a14:foregroundMark x1="82834" y1="81190" x2="45968" y2="79286"/>
                        <a14:foregroundMark x1="45968" y1="79286" x2="40668" y2="58095"/>
                        <a14:foregroundMark x1="40668" y1="58095" x2="69009" y2="45952"/>
                        <a14:foregroundMark x1="69009" y1="45952" x2="61982" y2="60714"/>
                        <a14:foregroundMark x1="61982" y1="60714" x2="59217" y2="47857"/>
                        <a14:foregroundMark x1="59217" y1="47857" x2="60369" y2="47857"/>
                        <a14:foregroundMark x1="57143" y1="40952" x2="49885" y2="40714"/>
                        <a14:foregroundMark x1="44700" y1="36905" x2="43779" y2="49048"/>
                        <a14:foregroundMark x1="45276" y1="66667" x2="45507" y2="56190"/>
                        <a14:foregroundMark x1="53341" y1="65952" x2="64631" y2="63571"/>
                        <a14:foregroundMark x1="65438" y1="70952" x2="82488" y2="65000"/>
                        <a14:foregroundMark x1="56682" y1="35476" x2="64862" y2="23810"/>
                        <a14:foregroundMark x1="35533" y1="61012" x2="42281" y2="71190"/>
                        <a14:foregroundMark x1="33125" y1="57381" x2="33283" y2="57619"/>
                        <a14:foregroundMark x1="32967" y1="57143" x2="33125" y2="57381"/>
                        <a14:foregroundMark x1="32652" y1="56667" x2="32967" y2="57143"/>
                        <a14:foregroundMark x1="32494" y1="56429" x2="32652" y2="56667"/>
                        <a14:foregroundMark x1="32336" y1="56190" x2="32494" y2="56429"/>
                        <a14:foregroundMark x1="32020" y1="55714" x2="32336" y2="56190"/>
                        <a14:foregroundMark x1="13710" y1="28095" x2="32020" y2="55714"/>
                        <a14:foregroundMark x1="91359" y1="54286" x2="91590" y2="70952"/>
                        <a14:foregroundMark x1="91590" y1="80714" x2="92857" y2="15714"/>
                        <a14:foregroundMark x1="92857" y1="15714" x2="93894" y2="25476"/>
                        <a14:foregroundMark x1="41244" y1="45238" x2="42166" y2="31667"/>
                        <a14:foregroundMark x1="42166" y1="31667" x2="42166" y2="31667"/>
                        <a14:foregroundMark x1="43088" y1="30714" x2="54839" y2="45952"/>
                        <a14:foregroundMark x1="54839" y1="45952" x2="62558" y2="42857"/>
                        <a14:foregroundMark x1="62558" y1="42857" x2="67627" y2="34286"/>
                        <a14:foregroundMark x1="67627" y1="34286" x2="68088" y2="34286"/>
                        <a14:foregroundMark x1="42396" y1="65714" x2="58065" y2="64762"/>
                        <a14:foregroundMark x1="58065" y1="64762" x2="84217" y2="66667"/>
                        <a14:foregroundMark x1="84217" y1="66667" x2="80645" y2="64762"/>
                        <a14:foregroundMark x1="48502" y1="69048" x2="72811" y2="72143"/>
                        <a14:foregroundMark x1="72811" y1="72143" x2="83986" y2="70476"/>
                        <a14:foregroundMark x1="83986" y1="70476" x2="81567" y2="68810"/>
                        <a14:foregroundMark x1="12442" y1="32619" x2="16014" y2="54048"/>
                        <a14:foregroundMark x1="15207" y1="50476" x2="24539" y2="36429"/>
                        <a14:foregroundMark x1="20392" y1="46190" x2="17627" y2="58095"/>
                        <a14:foregroundMark x1="17627" y1="58095" x2="18088" y2="44286"/>
                        <a14:foregroundMark x1="18088" y1="44286" x2="22235" y2="59286"/>
                        <a14:foregroundMark x1="22235" y1="59286" x2="25115" y2="48333"/>
                        <a14:foregroundMark x1="20853" y1="30952" x2="28111" y2="38810"/>
                        <a14:foregroundMark x1="21429" y1="26429" x2="21429" y2="29524"/>
                        <a14:foregroundMark x1="21659" y1="20000" x2="23733" y2="21190"/>
                        <a14:foregroundMark x1="5184" y1="17619" x2="5760" y2="77619"/>
                        <a14:foregroundMark x1="5760" y1="77619" x2="5069" y2="79048"/>
                        <a14:foregroundMark x1="5069" y1="18095" x2="5300" y2="22381"/>
                        <a14:foregroundMark x1="5069" y1="17381" x2="5300" y2="23333"/>
                        <a14:foregroundMark x1="5415" y1="79524" x2="4954" y2="78810"/>
                        <a14:foregroundMark x1="32872" y1="57619" x2="32834" y2="58333"/>
                        <a14:foregroundMark x1="32923" y1="56667" x2="32872" y2="57619"/>
                        <a14:foregroundMark x1="32936" y1="56429" x2="32923" y2="56667"/>
                        <a14:foregroundMark x1="32949" y1="56190" x2="32936" y2="56429"/>
                        <a14:foregroundMark x1="32834" y1="60000" x2="32834" y2="60000"/>
                        <a14:backgroundMark x1="33827" y1="58560" x2="33641" y2="59524"/>
                        <a14:backgroundMark x1="33437" y1="56302" x2="33295" y2="55714"/>
                        <a14:backgroundMark x1="33756" y1="59286" x2="33756" y2="59286"/>
                        <a14:backgroundMark x1="33295" y1="59286" x2="33295" y2="59286"/>
                        <a14:backgroundMark x1="33525" y1="56429" x2="33525" y2="56429"/>
                        <a14:backgroundMark x1="33180" y1="57619" x2="33180" y2="57619"/>
                        <a14:backgroundMark x1="33295" y1="56190" x2="33295" y2="56190"/>
                        <a14:backgroundMark x1="33525" y1="56429" x2="33525" y2="56429"/>
                        <a14:backgroundMark x1="33525" y1="56429" x2="33525" y2="56429"/>
                        <a14:backgroundMark x1="33180" y1="56667" x2="33180" y2="56667"/>
                        <a14:backgroundMark x1="33180" y1="56667" x2="33180" y2="56667"/>
                        <a14:backgroundMark x1="33295" y1="55714" x2="33295" y2="55714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9317390" y="5784448"/>
            <a:ext cx="1923226" cy="930593"/>
          </a:xfrm>
          <a:prstGeom prst="rect">
            <a:avLst/>
          </a:prstGeom>
        </p:spPr>
      </p:pic>
      <p:sp>
        <p:nvSpPr>
          <p:cNvPr id="17" name="ZoneTexte 16">
            <a:extLst>
              <a:ext uri="{FF2B5EF4-FFF2-40B4-BE49-F238E27FC236}">
                <a16:creationId xmlns:a16="http://schemas.microsoft.com/office/drawing/2014/main" id="{B839F8BC-4C9D-4E4B-9015-AEB51A0200A7}"/>
              </a:ext>
            </a:extLst>
          </p:cNvPr>
          <p:cNvSpPr txBox="1"/>
          <p:nvPr/>
        </p:nvSpPr>
        <p:spPr>
          <a:xfrm>
            <a:off x="9389785" y="5493589"/>
            <a:ext cx="21316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i="1" dirty="0">
                <a:solidFill>
                  <a:schemeClr val="bg1">
                    <a:lumMod val="50000"/>
                  </a:schemeClr>
                </a:solidFill>
              </a:rPr>
              <a:t>En partenariat :</a:t>
            </a:r>
          </a:p>
        </p:txBody>
      </p:sp>
    </p:spTree>
    <p:extLst>
      <p:ext uri="{BB962C8B-B14F-4D97-AF65-F5344CB8AC3E}">
        <p14:creationId xmlns:p14="http://schemas.microsoft.com/office/powerpoint/2010/main" val="19905759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id="{205B9790-1366-403F-B396-BD8A5F11728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757" y="1834430"/>
            <a:ext cx="2921943" cy="4086634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2190B35B-E9B0-4F37-A483-9084F191C14F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16543" y="1834428"/>
            <a:ext cx="2720054" cy="4120572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AB598C2E-8C76-48C9-A7B1-FC243C0BD948}"/>
              </a:ext>
            </a:extLst>
          </p:cNvPr>
          <p:cNvSpPr/>
          <p:nvPr/>
        </p:nvSpPr>
        <p:spPr>
          <a:xfrm>
            <a:off x="0" y="0"/>
            <a:ext cx="12192000" cy="1174151"/>
          </a:xfrm>
          <a:prstGeom prst="rect">
            <a:avLst/>
          </a:prstGeom>
          <a:solidFill>
            <a:srgbClr val="EC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 anchorCtr="0"/>
          <a:lstStyle/>
          <a:p>
            <a:pPr marL="612000"/>
            <a:endParaRPr lang="fr-FR" sz="3600" dirty="0">
              <a:solidFill>
                <a:schemeClr val="bg1"/>
              </a:solidFill>
              <a:latin typeface="Affogato-Regular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D4BAFC04-0042-41C0-8F96-777B82625BD7}"/>
              </a:ext>
            </a:extLst>
          </p:cNvPr>
          <p:cNvSpPr/>
          <p:nvPr/>
        </p:nvSpPr>
        <p:spPr>
          <a:xfrm>
            <a:off x="659754" y="438605"/>
            <a:ext cx="9368742" cy="612000"/>
          </a:xfrm>
          <a:prstGeom prst="rect">
            <a:avLst/>
          </a:prstGeom>
          <a:solidFill>
            <a:srgbClr val="A48AC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 anchorCtr="0"/>
          <a:lstStyle/>
          <a:p>
            <a:pPr marL="612000"/>
            <a:endParaRPr lang="fr-FR" sz="3600" dirty="0">
              <a:solidFill>
                <a:schemeClr val="bg1"/>
              </a:solidFill>
              <a:latin typeface="Affogato-Regular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9FAE008D-15D9-4A21-B4B0-3BC03FD87E89}"/>
              </a:ext>
            </a:extLst>
          </p:cNvPr>
          <p:cNvSpPr/>
          <p:nvPr/>
        </p:nvSpPr>
        <p:spPr>
          <a:xfrm>
            <a:off x="0" y="-1851"/>
            <a:ext cx="12192000" cy="176383"/>
          </a:xfrm>
          <a:prstGeom prst="rect">
            <a:avLst/>
          </a:prstGeom>
          <a:solidFill>
            <a:srgbClr val="A48AC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 anchorCtr="0"/>
          <a:lstStyle/>
          <a:p>
            <a:pPr marL="612000"/>
            <a:endParaRPr lang="fr-FR" sz="3600" dirty="0">
              <a:solidFill>
                <a:schemeClr val="bg1"/>
              </a:solidFill>
              <a:latin typeface="Affogato-Regular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3FFF92A3-8064-4AB5-8F6F-D383246C4C44}"/>
              </a:ext>
            </a:extLst>
          </p:cNvPr>
          <p:cNvSpPr/>
          <p:nvPr/>
        </p:nvSpPr>
        <p:spPr>
          <a:xfrm>
            <a:off x="601882" y="371566"/>
            <a:ext cx="9368742" cy="612000"/>
          </a:xfrm>
          <a:prstGeom prst="rect">
            <a:avLst/>
          </a:prstGeom>
          <a:solidFill>
            <a:srgbClr val="7534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 anchorCtr="0"/>
          <a:lstStyle/>
          <a:p>
            <a:pPr marL="180000" algn="ctr"/>
            <a:r>
              <a:rPr lang="fr-FR" sz="3600" b="1" dirty="0">
                <a:solidFill>
                  <a:schemeClr val="bg1"/>
                </a:solidFill>
                <a:latin typeface="Affogato-Regular"/>
              </a:rPr>
              <a:t>METHODOLOGIE DE CONCERTATION</a:t>
            </a:r>
          </a:p>
        </p:txBody>
      </p:sp>
      <p:pic>
        <p:nvPicPr>
          <p:cNvPr id="16" name="Image 15">
            <a:extLst>
              <a:ext uri="{FF2B5EF4-FFF2-40B4-BE49-F238E27FC236}">
                <a16:creationId xmlns:a16="http://schemas.microsoft.com/office/drawing/2014/main" id="{7D55EF20-742C-41B7-999E-C48350ADF500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79696" y="75163"/>
            <a:ext cx="828303" cy="1171315"/>
          </a:xfrm>
          <a:prstGeom prst="rect">
            <a:avLst/>
          </a:prstGeom>
        </p:spPr>
      </p:pic>
      <p:pic>
        <p:nvPicPr>
          <p:cNvPr id="17" name="Image 16">
            <a:extLst>
              <a:ext uri="{FF2B5EF4-FFF2-40B4-BE49-F238E27FC236}">
                <a16:creationId xmlns:a16="http://schemas.microsoft.com/office/drawing/2014/main" id="{D2EB55C2-135B-4325-95DC-9903E5359B68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80896" y="1834428"/>
            <a:ext cx="2884719" cy="4186993"/>
          </a:xfrm>
          <a:prstGeom prst="rect">
            <a:avLst/>
          </a:prstGeom>
        </p:spPr>
      </p:pic>
      <p:pic>
        <p:nvPicPr>
          <p:cNvPr id="18" name="Image 17">
            <a:extLst>
              <a:ext uri="{FF2B5EF4-FFF2-40B4-BE49-F238E27FC236}">
                <a16:creationId xmlns:a16="http://schemas.microsoft.com/office/drawing/2014/main" id="{47119CA8-90CD-47BD-8BAC-A57E042E353B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04698" y="1834428"/>
            <a:ext cx="2972561" cy="4186993"/>
          </a:xfrm>
          <a:prstGeom prst="rect">
            <a:avLst/>
          </a:prstGeom>
        </p:spPr>
      </p:pic>
      <p:sp>
        <p:nvSpPr>
          <p:cNvPr id="19" name="Rectangle 18">
            <a:extLst>
              <a:ext uri="{FF2B5EF4-FFF2-40B4-BE49-F238E27FC236}">
                <a16:creationId xmlns:a16="http://schemas.microsoft.com/office/drawing/2014/main" id="{CD10B048-C191-44B6-BE9E-9B822BF1CB71}"/>
              </a:ext>
            </a:extLst>
          </p:cNvPr>
          <p:cNvSpPr/>
          <p:nvPr/>
        </p:nvSpPr>
        <p:spPr>
          <a:xfrm>
            <a:off x="0" y="1062180"/>
            <a:ext cx="12192000" cy="523220"/>
          </a:xfrm>
          <a:prstGeom prst="rect">
            <a:avLst/>
          </a:prstGeom>
          <a:solidFill>
            <a:srgbClr val="ECECEC"/>
          </a:solidFill>
        </p:spPr>
        <p:txBody>
          <a:bodyPr wrap="square">
            <a:spAutoFit/>
          </a:bodyPr>
          <a:lstStyle/>
          <a:p>
            <a:pPr marL="180000"/>
            <a:r>
              <a:rPr lang="fr-FR" sz="2800" b="1" dirty="0">
                <a:solidFill>
                  <a:srgbClr val="652D6D"/>
                </a:solidFill>
              </a:rPr>
              <a:t>                                               QUESTIONNAIRE</a:t>
            </a:r>
          </a:p>
        </p:txBody>
      </p:sp>
    </p:spTree>
    <p:extLst>
      <p:ext uri="{BB962C8B-B14F-4D97-AF65-F5344CB8AC3E}">
        <p14:creationId xmlns:p14="http://schemas.microsoft.com/office/powerpoint/2010/main" val="88418853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E1BFB0FD-1E25-4F51-BF39-097BB25E542D}"/>
              </a:ext>
            </a:extLst>
          </p:cNvPr>
          <p:cNvSpPr/>
          <p:nvPr/>
        </p:nvSpPr>
        <p:spPr>
          <a:xfrm>
            <a:off x="0" y="1062180"/>
            <a:ext cx="12192000" cy="523220"/>
          </a:xfrm>
          <a:prstGeom prst="rect">
            <a:avLst/>
          </a:prstGeom>
          <a:solidFill>
            <a:srgbClr val="ECECEC"/>
          </a:solidFill>
        </p:spPr>
        <p:txBody>
          <a:bodyPr wrap="square">
            <a:spAutoFit/>
          </a:bodyPr>
          <a:lstStyle/>
          <a:p>
            <a:pPr marL="180000"/>
            <a:r>
              <a:rPr lang="fr-FR" sz="2800" b="1" dirty="0">
                <a:solidFill>
                  <a:srgbClr val="652D6D"/>
                </a:solidFill>
              </a:rPr>
              <a:t>                 2 Stratégies de communication (selon le public ciblé)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9345FB9-1E2C-4A63-BD6D-CA6CC4B92DE4}"/>
              </a:ext>
            </a:extLst>
          </p:cNvPr>
          <p:cNvSpPr/>
          <p:nvPr/>
        </p:nvSpPr>
        <p:spPr>
          <a:xfrm>
            <a:off x="0" y="0"/>
            <a:ext cx="12192000" cy="1174151"/>
          </a:xfrm>
          <a:prstGeom prst="rect">
            <a:avLst/>
          </a:prstGeom>
          <a:solidFill>
            <a:srgbClr val="EC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 anchorCtr="0"/>
          <a:lstStyle/>
          <a:p>
            <a:pPr marL="612000"/>
            <a:endParaRPr lang="fr-FR" sz="3600" dirty="0">
              <a:solidFill>
                <a:schemeClr val="bg1"/>
              </a:solidFill>
              <a:latin typeface="Affogato-Regular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DBEC8DAC-94C2-4175-8730-C777B6CB6872}"/>
              </a:ext>
            </a:extLst>
          </p:cNvPr>
          <p:cNvSpPr/>
          <p:nvPr/>
        </p:nvSpPr>
        <p:spPr>
          <a:xfrm>
            <a:off x="0" y="-1851"/>
            <a:ext cx="12192000" cy="176383"/>
          </a:xfrm>
          <a:prstGeom prst="rect">
            <a:avLst/>
          </a:prstGeom>
          <a:solidFill>
            <a:srgbClr val="A48AC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 anchorCtr="0"/>
          <a:lstStyle/>
          <a:p>
            <a:pPr marL="612000"/>
            <a:endParaRPr lang="fr-FR" sz="3600" dirty="0">
              <a:solidFill>
                <a:schemeClr val="bg1"/>
              </a:solidFill>
              <a:latin typeface="Affogato-Regular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CF016D3C-88FC-4F73-9D21-3D24F4FD9CD3}"/>
              </a:ext>
            </a:extLst>
          </p:cNvPr>
          <p:cNvSpPr/>
          <p:nvPr/>
        </p:nvSpPr>
        <p:spPr>
          <a:xfrm>
            <a:off x="601882" y="371566"/>
            <a:ext cx="9368742" cy="612000"/>
          </a:xfrm>
          <a:prstGeom prst="rect">
            <a:avLst/>
          </a:prstGeom>
          <a:solidFill>
            <a:srgbClr val="7534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 anchorCtr="0"/>
          <a:lstStyle/>
          <a:p>
            <a:pPr marL="180000" algn="ctr"/>
            <a:r>
              <a:rPr lang="fr-FR" sz="3600" b="1" dirty="0">
                <a:solidFill>
                  <a:schemeClr val="bg1"/>
                </a:solidFill>
                <a:latin typeface="Affogato-Regular"/>
              </a:rPr>
              <a:t>METHODOLOGIE DE CONCERTATION</a:t>
            </a:r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388346A9-7E72-432C-B7A3-96B13088D0A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79696" y="75163"/>
            <a:ext cx="828303" cy="1171315"/>
          </a:xfrm>
          <a:prstGeom prst="rect">
            <a:avLst/>
          </a:prstGeom>
        </p:spPr>
      </p:pic>
      <p:sp>
        <p:nvSpPr>
          <p:cNvPr id="8" name="ZoneTexte 7">
            <a:extLst>
              <a:ext uri="{FF2B5EF4-FFF2-40B4-BE49-F238E27FC236}">
                <a16:creationId xmlns:a16="http://schemas.microsoft.com/office/drawing/2014/main" id="{1703976D-B00E-4F42-84B1-BDB9558A4846}"/>
              </a:ext>
            </a:extLst>
          </p:cNvPr>
          <p:cNvSpPr txBox="1"/>
          <p:nvPr/>
        </p:nvSpPr>
        <p:spPr>
          <a:xfrm>
            <a:off x="659753" y="1852358"/>
            <a:ext cx="4722952" cy="523220"/>
          </a:xfrm>
          <a:prstGeom prst="rect">
            <a:avLst/>
          </a:prstGeom>
          <a:solidFill>
            <a:srgbClr val="C0000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2800" b="1" dirty="0"/>
              <a:t>Grand public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477EF6C4-D86E-47AA-85CD-D3BBA18D38BE}"/>
              </a:ext>
            </a:extLst>
          </p:cNvPr>
          <p:cNvSpPr txBox="1"/>
          <p:nvPr/>
        </p:nvSpPr>
        <p:spPr>
          <a:xfrm>
            <a:off x="6570359" y="1858892"/>
            <a:ext cx="4722952" cy="523220"/>
          </a:xfrm>
          <a:prstGeom prst="rect">
            <a:avLst/>
          </a:prstGeom>
          <a:solidFill>
            <a:schemeClr val="accent5">
              <a:lumMod val="75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2800" b="1" dirty="0"/>
              <a:t>Adhérents des médiathèques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CBDC8B60-B91A-4637-8275-8C32936F6602}"/>
              </a:ext>
            </a:extLst>
          </p:cNvPr>
          <p:cNvSpPr/>
          <p:nvPr/>
        </p:nvSpPr>
        <p:spPr>
          <a:xfrm>
            <a:off x="659753" y="2648929"/>
            <a:ext cx="4722952" cy="2290713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lnSpc>
                <a:spcPct val="150000"/>
              </a:lnSpc>
              <a:buClr>
                <a:schemeClr val="accent2">
                  <a:lumMod val="50000"/>
                </a:schemeClr>
              </a:buClr>
              <a:buFont typeface="Wingdings" panose="05000000000000000000" pitchFamily="2" charset="2"/>
              <a:buChar char="Ø"/>
            </a:pPr>
            <a:r>
              <a:rPr lang="fr-FR" dirty="0">
                <a:solidFill>
                  <a:schemeClr val="tx1"/>
                </a:solidFill>
              </a:rPr>
              <a:t>Affiches / Panneaux lumineux</a:t>
            </a:r>
          </a:p>
          <a:p>
            <a:pPr marL="285750" indent="-285750">
              <a:lnSpc>
                <a:spcPct val="150000"/>
              </a:lnSpc>
              <a:buClr>
                <a:schemeClr val="accent2">
                  <a:lumMod val="50000"/>
                </a:schemeClr>
              </a:buClr>
              <a:buFont typeface="Wingdings" panose="05000000000000000000" pitchFamily="2" charset="2"/>
              <a:buChar char="Ø"/>
            </a:pPr>
            <a:r>
              <a:rPr lang="fr-FR" dirty="0">
                <a:solidFill>
                  <a:schemeClr val="tx1"/>
                </a:solidFill>
              </a:rPr>
              <a:t>Site internet mairie + intercommunalité</a:t>
            </a:r>
          </a:p>
          <a:p>
            <a:pPr marL="285750" indent="-285750">
              <a:lnSpc>
                <a:spcPct val="150000"/>
              </a:lnSpc>
              <a:buClr>
                <a:schemeClr val="accent2">
                  <a:lumMod val="50000"/>
                </a:schemeClr>
              </a:buClr>
              <a:buFont typeface="Wingdings" panose="05000000000000000000" pitchFamily="2" charset="2"/>
              <a:buChar char="Ø"/>
            </a:pPr>
            <a:r>
              <a:rPr lang="fr-FR" dirty="0">
                <a:solidFill>
                  <a:schemeClr val="tx1"/>
                </a:solidFill>
              </a:rPr>
              <a:t>Réseaux sociaux (Facebook)</a:t>
            </a:r>
          </a:p>
          <a:p>
            <a:pPr marL="285750" indent="-285750">
              <a:lnSpc>
                <a:spcPct val="150000"/>
              </a:lnSpc>
              <a:buClr>
                <a:schemeClr val="accent2">
                  <a:lumMod val="50000"/>
                </a:schemeClr>
              </a:buClr>
              <a:buFont typeface="Wingdings" panose="05000000000000000000" pitchFamily="2" charset="2"/>
              <a:buChar char="Ø"/>
            </a:pPr>
            <a:r>
              <a:rPr lang="fr-FR" dirty="0">
                <a:solidFill>
                  <a:schemeClr val="tx1"/>
                </a:solidFill>
              </a:rPr>
              <a:t>Articles de presse</a:t>
            </a:r>
          </a:p>
          <a:p>
            <a:pPr marL="285750" indent="-285750">
              <a:lnSpc>
                <a:spcPct val="150000"/>
              </a:lnSpc>
              <a:buClr>
                <a:schemeClr val="accent2">
                  <a:lumMod val="50000"/>
                </a:schemeClr>
              </a:buClr>
              <a:buFont typeface="Wingdings" panose="05000000000000000000" pitchFamily="2" charset="2"/>
              <a:buChar char="Ø"/>
            </a:pPr>
            <a:r>
              <a:rPr lang="fr-FR" dirty="0">
                <a:solidFill>
                  <a:schemeClr val="tx1"/>
                </a:solidFill>
              </a:rPr>
              <a:t>Gazette municipale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2573BF4F-9B07-43D7-860F-07710D0491E5}"/>
              </a:ext>
            </a:extLst>
          </p:cNvPr>
          <p:cNvSpPr/>
          <p:nvPr/>
        </p:nvSpPr>
        <p:spPr>
          <a:xfrm>
            <a:off x="6570359" y="2648929"/>
            <a:ext cx="4722952" cy="2290713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lnSpc>
                <a:spcPct val="150000"/>
              </a:lnSpc>
              <a:buClr>
                <a:schemeClr val="accent5">
                  <a:lumMod val="50000"/>
                </a:schemeClr>
              </a:buClr>
              <a:buFont typeface="Wingdings" panose="05000000000000000000" pitchFamily="2" charset="2"/>
              <a:buChar char="Ø"/>
            </a:pPr>
            <a:r>
              <a:rPr lang="fr-FR" dirty="0">
                <a:solidFill>
                  <a:schemeClr val="tx1"/>
                </a:solidFill>
              </a:rPr>
              <a:t>Réunion du réseau Mémo*</a:t>
            </a:r>
          </a:p>
          <a:p>
            <a:pPr marL="285750" indent="-285750">
              <a:lnSpc>
                <a:spcPct val="150000"/>
              </a:lnSpc>
              <a:buClr>
                <a:schemeClr val="accent5">
                  <a:lumMod val="50000"/>
                </a:schemeClr>
              </a:buClr>
              <a:buFont typeface="Wingdings" panose="05000000000000000000" pitchFamily="2" charset="2"/>
              <a:buChar char="Ø"/>
            </a:pPr>
            <a:r>
              <a:rPr lang="fr-FR" dirty="0">
                <a:solidFill>
                  <a:schemeClr val="tx1"/>
                </a:solidFill>
              </a:rPr>
              <a:t>Liste d’email des usagers du réseau Mémo*</a:t>
            </a:r>
          </a:p>
          <a:p>
            <a:pPr marL="285750" indent="-285750">
              <a:lnSpc>
                <a:spcPct val="150000"/>
              </a:lnSpc>
              <a:buClr>
                <a:schemeClr val="accent5">
                  <a:lumMod val="50000"/>
                </a:schemeClr>
              </a:buClr>
              <a:buFont typeface="Wingdings" panose="05000000000000000000" pitchFamily="2" charset="2"/>
              <a:buChar char="Ø"/>
            </a:pPr>
            <a:r>
              <a:rPr lang="fr-FR" dirty="0">
                <a:solidFill>
                  <a:schemeClr val="tx1"/>
                </a:solidFill>
              </a:rPr>
              <a:t>Gazette intercommunale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6CFA5D4A-81E8-4A9D-8A8D-424C641583D3}"/>
              </a:ext>
            </a:extLst>
          </p:cNvPr>
          <p:cNvSpPr txBox="1"/>
          <p:nvPr/>
        </p:nvSpPr>
        <p:spPr>
          <a:xfrm>
            <a:off x="99708" y="6476763"/>
            <a:ext cx="1164157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400" b="1" i="1" dirty="0">
                <a:solidFill>
                  <a:schemeClr val="tx1"/>
                </a:solidFill>
              </a:rPr>
              <a:t>*Réseau Mémo : </a:t>
            </a:r>
            <a:r>
              <a:rPr lang="fr-FR" sz="1400" i="1" dirty="0">
                <a:solidFill>
                  <a:schemeClr val="tx1"/>
                </a:solidFill>
              </a:rPr>
              <a:t>Réseau rassemblant les médiathèques des communes de l’intercommunalité de la CCCB (Communauté de Communes des Coteaux Bellevue)</a:t>
            </a:r>
          </a:p>
        </p:txBody>
      </p:sp>
      <p:grpSp>
        <p:nvGrpSpPr>
          <p:cNvPr id="22" name="Groupe 21">
            <a:extLst>
              <a:ext uri="{FF2B5EF4-FFF2-40B4-BE49-F238E27FC236}">
                <a16:creationId xmlns:a16="http://schemas.microsoft.com/office/drawing/2014/main" id="{533B5890-06CC-4EAA-B1DC-15817AE64638}"/>
              </a:ext>
            </a:extLst>
          </p:cNvPr>
          <p:cNvGrpSpPr/>
          <p:nvPr/>
        </p:nvGrpSpPr>
        <p:grpSpPr>
          <a:xfrm>
            <a:off x="2517736" y="5160991"/>
            <a:ext cx="7099839" cy="1191834"/>
            <a:chOff x="2517736" y="5160991"/>
            <a:chExt cx="7099839" cy="1191834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8" name="ZoneTexte 17">
              <a:extLst>
                <a:ext uri="{FF2B5EF4-FFF2-40B4-BE49-F238E27FC236}">
                  <a16:creationId xmlns:a16="http://schemas.microsoft.com/office/drawing/2014/main" id="{8BD3876B-E821-4781-8516-C9FAEF833DEB}"/>
                </a:ext>
              </a:extLst>
            </p:cNvPr>
            <p:cNvSpPr txBox="1"/>
            <p:nvPr/>
          </p:nvSpPr>
          <p:spPr>
            <a:xfrm>
              <a:off x="2517736" y="5160991"/>
              <a:ext cx="3591235" cy="1191834"/>
            </a:xfrm>
            <a:prstGeom prst="rect">
              <a:avLst/>
            </a:prstGeom>
            <a:solidFill>
              <a:srgbClr val="ECE6F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 anchorCtr="0"/>
            <a:lstStyle>
              <a:defPPr>
                <a:defRPr lang="fr-FR"/>
              </a:defPPr>
              <a:lvl1pPr marL="180000">
                <a:defRPr sz="3600" b="1">
                  <a:solidFill>
                    <a:schemeClr val="bg1"/>
                  </a:solidFill>
                  <a:latin typeface="Affogato-Regular"/>
                </a:defRPr>
              </a:lvl1pPr>
              <a:lvl2pPr>
                <a:defRPr>
                  <a:solidFill>
                    <a:schemeClr val="lt1"/>
                  </a:solidFill>
                </a:defRPr>
              </a:lvl2pPr>
              <a:lvl3pPr>
                <a:defRPr>
                  <a:solidFill>
                    <a:schemeClr val="lt1"/>
                  </a:solidFill>
                </a:defRPr>
              </a:lvl3pPr>
              <a:lvl4pPr>
                <a:defRPr>
                  <a:solidFill>
                    <a:schemeClr val="lt1"/>
                  </a:solidFill>
                </a:defRPr>
              </a:lvl4pPr>
              <a:lvl5pPr>
                <a:defRPr>
                  <a:solidFill>
                    <a:schemeClr val="lt1"/>
                  </a:solidFill>
                </a:defRPr>
              </a:lvl5pPr>
              <a:lvl6pPr>
                <a:defRPr>
                  <a:solidFill>
                    <a:schemeClr val="lt1"/>
                  </a:solidFill>
                </a:defRPr>
              </a:lvl6pPr>
              <a:lvl7pPr>
                <a:defRPr>
                  <a:solidFill>
                    <a:schemeClr val="lt1"/>
                  </a:solidFill>
                </a:defRPr>
              </a:lvl7pPr>
              <a:lvl8pPr>
                <a:defRPr>
                  <a:solidFill>
                    <a:schemeClr val="lt1"/>
                  </a:solidFill>
                </a:defRPr>
              </a:lvl8pPr>
              <a:lvl9pPr>
                <a:defRPr>
                  <a:solidFill>
                    <a:schemeClr val="lt1"/>
                  </a:solidFill>
                </a:defRPr>
              </a:lvl9pPr>
            </a:lstStyle>
            <a:p>
              <a:r>
                <a:rPr lang="fr-FR" sz="2000" dirty="0">
                  <a:solidFill>
                    <a:srgbClr val="652D6D"/>
                  </a:solidFill>
                  <a:sym typeface="Wingdings" panose="05000000000000000000" pitchFamily="2" charset="2"/>
                </a:rPr>
                <a:t>Médias et occasions utilisés :</a:t>
              </a:r>
            </a:p>
          </p:txBody>
        </p:sp>
        <p:sp>
          <p:nvSpPr>
            <p:cNvPr id="21" name="ZoneTexte 20">
              <a:extLst>
                <a:ext uri="{FF2B5EF4-FFF2-40B4-BE49-F238E27FC236}">
                  <a16:creationId xmlns:a16="http://schemas.microsoft.com/office/drawing/2014/main" id="{2036BEB4-B170-4BD6-8B4C-280E7E47747D}"/>
                </a:ext>
              </a:extLst>
            </p:cNvPr>
            <p:cNvSpPr txBox="1"/>
            <p:nvPr/>
          </p:nvSpPr>
          <p:spPr>
            <a:xfrm>
              <a:off x="5939384" y="5160991"/>
              <a:ext cx="3678191" cy="1191833"/>
            </a:xfrm>
            <a:prstGeom prst="rect">
              <a:avLst/>
            </a:prstGeom>
            <a:solidFill>
              <a:srgbClr val="ECE6F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 anchorCtr="0"/>
            <a:lstStyle>
              <a:defPPr>
                <a:defRPr lang="fr-FR"/>
              </a:defPPr>
              <a:lvl1pPr marL="180000">
                <a:defRPr sz="3600" b="1">
                  <a:solidFill>
                    <a:schemeClr val="bg1"/>
                  </a:solidFill>
                  <a:latin typeface="Affogato-Regular"/>
                </a:defRPr>
              </a:lvl1pPr>
              <a:lvl2pPr>
                <a:defRPr>
                  <a:solidFill>
                    <a:schemeClr val="lt1"/>
                  </a:solidFill>
                </a:defRPr>
              </a:lvl2pPr>
              <a:lvl3pPr>
                <a:defRPr>
                  <a:solidFill>
                    <a:schemeClr val="lt1"/>
                  </a:solidFill>
                </a:defRPr>
              </a:lvl3pPr>
              <a:lvl4pPr>
                <a:defRPr>
                  <a:solidFill>
                    <a:schemeClr val="lt1"/>
                  </a:solidFill>
                </a:defRPr>
              </a:lvl4pPr>
              <a:lvl5pPr>
                <a:defRPr>
                  <a:solidFill>
                    <a:schemeClr val="lt1"/>
                  </a:solidFill>
                </a:defRPr>
              </a:lvl5pPr>
              <a:lvl6pPr>
                <a:defRPr>
                  <a:solidFill>
                    <a:schemeClr val="lt1"/>
                  </a:solidFill>
                </a:defRPr>
              </a:lvl6pPr>
              <a:lvl7pPr>
                <a:defRPr>
                  <a:solidFill>
                    <a:schemeClr val="lt1"/>
                  </a:solidFill>
                </a:defRPr>
              </a:lvl7pPr>
              <a:lvl8pPr>
                <a:defRPr>
                  <a:solidFill>
                    <a:schemeClr val="lt1"/>
                  </a:solidFill>
                </a:defRPr>
              </a:lvl8pPr>
              <a:lvl9pPr>
                <a:defRPr>
                  <a:solidFill>
                    <a:schemeClr val="lt1"/>
                  </a:solidFill>
                </a:defRPr>
              </a:lvl9pPr>
            </a:lstStyle>
            <a:p>
              <a:pPr marL="522900" indent="-342900">
                <a:buFont typeface="Wingdings" panose="05000000000000000000" pitchFamily="2" charset="2"/>
                <a:buChar char="à"/>
              </a:pPr>
              <a:r>
                <a:rPr lang="fr-FR" sz="1800" dirty="0">
                  <a:solidFill>
                    <a:srgbClr val="652D6D"/>
                  </a:solidFill>
                </a:rPr>
                <a:t>INTERNET</a:t>
              </a:r>
            </a:p>
            <a:p>
              <a:pPr marL="522900" indent="-342900">
                <a:buFont typeface="Wingdings" panose="05000000000000000000" pitchFamily="2" charset="2"/>
                <a:buChar char="à"/>
              </a:pPr>
              <a:r>
                <a:rPr lang="fr-FR" sz="1800" dirty="0">
                  <a:solidFill>
                    <a:srgbClr val="652D6D"/>
                  </a:solidFill>
                </a:rPr>
                <a:t>AFFICHAGE</a:t>
              </a:r>
            </a:p>
            <a:p>
              <a:pPr marL="522900" indent="-342900">
                <a:buFont typeface="Wingdings" panose="05000000000000000000" pitchFamily="2" charset="2"/>
                <a:buChar char="à"/>
              </a:pPr>
              <a:r>
                <a:rPr lang="fr-FR" sz="1800" dirty="0">
                  <a:solidFill>
                    <a:srgbClr val="652D6D"/>
                  </a:solidFill>
                  <a:sym typeface="Wingdings" panose="05000000000000000000" pitchFamily="2" charset="2"/>
                </a:rPr>
                <a:t>PRESSE</a:t>
              </a:r>
            </a:p>
            <a:p>
              <a:pPr marL="522900" indent="-342900">
                <a:buFont typeface="Wingdings" panose="05000000000000000000" pitchFamily="2" charset="2"/>
                <a:buChar char="à"/>
              </a:pPr>
              <a:r>
                <a:rPr lang="fr-FR" sz="1800" dirty="0">
                  <a:solidFill>
                    <a:srgbClr val="652D6D"/>
                  </a:solidFill>
                  <a:sym typeface="Wingdings" panose="05000000000000000000" pitchFamily="2" charset="2"/>
                </a:rPr>
                <a:t>RENCONTRES / EVENEMENTS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00101250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Groupe 27">
            <a:extLst>
              <a:ext uri="{FF2B5EF4-FFF2-40B4-BE49-F238E27FC236}">
                <a16:creationId xmlns:a16="http://schemas.microsoft.com/office/drawing/2014/main" id="{669100D6-DE88-4934-843A-5253895F71AD}"/>
              </a:ext>
            </a:extLst>
          </p:cNvPr>
          <p:cNvGrpSpPr/>
          <p:nvPr/>
        </p:nvGrpSpPr>
        <p:grpSpPr>
          <a:xfrm>
            <a:off x="11500701" y="6285329"/>
            <a:ext cx="445092" cy="400110"/>
            <a:chOff x="414630" y="1639067"/>
            <a:chExt cx="353954" cy="400110"/>
          </a:xfrm>
        </p:grpSpPr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6075BA5A-BCF3-4EAB-B621-0EFC9FDDFD10}"/>
                </a:ext>
              </a:extLst>
            </p:cNvPr>
            <p:cNvSpPr/>
            <p:nvPr/>
          </p:nvSpPr>
          <p:spPr>
            <a:xfrm rot="21480000">
              <a:off x="414630" y="1639067"/>
              <a:ext cx="337236" cy="400110"/>
            </a:xfrm>
            <a:prstGeom prst="rect">
              <a:avLst/>
            </a:prstGeom>
            <a:solidFill>
              <a:srgbClr val="57575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b" anchorCtr="0" forceAA="0" compatLnSpc="1">
              <a:prstTxWarp prst="textNoShape">
                <a:avLst/>
              </a:prstTxWarp>
              <a:noAutofit/>
            </a:bodyPr>
            <a:lstStyle/>
            <a:p>
              <a:pPr marL="612000"/>
              <a:endParaRPr lang="fr-FR" sz="2800" dirty="0">
                <a:solidFill>
                  <a:schemeClr val="bg1"/>
                </a:solidFill>
                <a:latin typeface="Affogato-Regular"/>
              </a:endParaRPr>
            </a:p>
          </p:txBody>
        </p:sp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AFCD7026-34D9-405A-855B-F87211247E5C}"/>
                </a:ext>
              </a:extLst>
            </p:cNvPr>
            <p:cNvSpPr/>
            <p:nvPr/>
          </p:nvSpPr>
          <p:spPr>
            <a:xfrm>
              <a:off x="428426" y="1654624"/>
              <a:ext cx="340158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fld id="{F47E1AB8-7C59-46A6-9C6F-287F4F4F7067}" type="slidenum">
                <a:rPr lang="fr-FR" b="1" smtClean="0">
                  <a:solidFill>
                    <a:srgbClr val="95C11F"/>
                  </a:solidFill>
                  <a:latin typeface="Affogato-Bold"/>
                </a:rPr>
                <a:pPr algn="ctr"/>
                <a:t>12</a:t>
              </a:fld>
              <a:endParaRPr lang="fr-FR" dirty="0"/>
            </a:p>
          </p:txBody>
        </p:sp>
      </p:grpSp>
      <p:sp>
        <p:nvSpPr>
          <p:cNvPr id="47" name="Rectangle 46">
            <a:extLst>
              <a:ext uri="{FF2B5EF4-FFF2-40B4-BE49-F238E27FC236}">
                <a16:creationId xmlns:a16="http://schemas.microsoft.com/office/drawing/2014/main" id="{95BAD290-C3B0-4C7A-BC43-D2D81C15E0F3}"/>
              </a:ext>
            </a:extLst>
          </p:cNvPr>
          <p:cNvSpPr/>
          <p:nvPr/>
        </p:nvSpPr>
        <p:spPr>
          <a:xfrm>
            <a:off x="0" y="0"/>
            <a:ext cx="12192000" cy="1174151"/>
          </a:xfrm>
          <a:prstGeom prst="rect">
            <a:avLst/>
          </a:prstGeom>
          <a:solidFill>
            <a:srgbClr val="EC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 anchorCtr="0"/>
          <a:lstStyle/>
          <a:p>
            <a:pPr marL="612000"/>
            <a:endParaRPr lang="fr-FR" sz="3600" dirty="0">
              <a:solidFill>
                <a:schemeClr val="bg1"/>
              </a:solidFill>
              <a:latin typeface="Affogato-Regular"/>
            </a:endParaRP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CB24A277-CBC5-436E-985A-6493A4BE6B73}"/>
              </a:ext>
            </a:extLst>
          </p:cNvPr>
          <p:cNvSpPr/>
          <p:nvPr/>
        </p:nvSpPr>
        <p:spPr>
          <a:xfrm>
            <a:off x="659754" y="438605"/>
            <a:ext cx="9368742" cy="612000"/>
          </a:xfrm>
          <a:prstGeom prst="rect">
            <a:avLst/>
          </a:prstGeom>
          <a:solidFill>
            <a:srgbClr val="A48AC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 anchorCtr="0"/>
          <a:lstStyle/>
          <a:p>
            <a:pPr marL="612000"/>
            <a:endParaRPr lang="fr-FR" sz="3600" dirty="0">
              <a:solidFill>
                <a:schemeClr val="bg1"/>
              </a:solidFill>
              <a:latin typeface="Affogato-Regular"/>
            </a:endParaRP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19BAF773-DB6B-4BF6-8569-80C2A3D7C247}"/>
              </a:ext>
            </a:extLst>
          </p:cNvPr>
          <p:cNvSpPr/>
          <p:nvPr/>
        </p:nvSpPr>
        <p:spPr>
          <a:xfrm>
            <a:off x="0" y="-1851"/>
            <a:ext cx="12192000" cy="176383"/>
          </a:xfrm>
          <a:prstGeom prst="rect">
            <a:avLst/>
          </a:prstGeom>
          <a:solidFill>
            <a:srgbClr val="A48AC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 anchorCtr="0"/>
          <a:lstStyle/>
          <a:p>
            <a:pPr marL="612000"/>
            <a:endParaRPr lang="fr-FR" sz="3600" dirty="0">
              <a:solidFill>
                <a:schemeClr val="bg1"/>
              </a:solidFill>
              <a:latin typeface="Affogato-Regular"/>
            </a:endParaRP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41C65F00-36D0-494B-BE87-EE5BFA31268B}"/>
              </a:ext>
            </a:extLst>
          </p:cNvPr>
          <p:cNvSpPr/>
          <p:nvPr/>
        </p:nvSpPr>
        <p:spPr>
          <a:xfrm>
            <a:off x="601882" y="371566"/>
            <a:ext cx="9368742" cy="612000"/>
          </a:xfrm>
          <a:prstGeom prst="rect">
            <a:avLst/>
          </a:prstGeom>
          <a:solidFill>
            <a:srgbClr val="7534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 anchorCtr="0"/>
          <a:lstStyle/>
          <a:p>
            <a:pPr marL="180000" algn="ctr"/>
            <a:r>
              <a:rPr lang="fr-FR" sz="3600" b="1" dirty="0">
                <a:solidFill>
                  <a:schemeClr val="bg1"/>
                </a:solidFill>
                <a:latin typeface="Affogato-Regular"/>
              </a:rPr>
              <a:t>METHODOLOGIE DE CONCERTATION</a:t>
            </a:r>
          </a:p>
        </p:txBody>
      </p:sp>
      <p:pic>
        <p:nvPicPr>
          <p:cNvPr id="52" name="Image 51">
            <a:extLst>
              <a:ext uri="{FF2B5EF4-FFF2-40B4-BE49-F238E27FC236}">
                <a16:creationId xmlns:a16="http://schemas.microsoft.com/office/drawing/2014/main" id="{C1BB5396-CC5B-491B-8A8E-BFEDF382A29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79696" y="75163"/>
            <a:ext cx="828303" cy="1171315"/>
          </a:xfrm>
          <a:prstGeom prst="rect">
            <a:avLst/>
          </a:prstGeom>
        </p:spPr>
      </p:pic>
      <p:sp>
        <p:nvSpPr>
          <p:cNvPr id="12" name="ZoneTexte 11">
            <a:extLst>
              <a:ext uri="{FF2B5EF4-FFF2-40B4-BE49-F238E27FC236}">
                <a16:creationId xmlns:a16="http://schemas.microsoft.com/office/drawing/2014/main" id="{DCA85830-427F-4CC9-9C73-F3AD58F07A4A}"/>
              </a:ext>
            </a:extLst>
          </p:cNvPr>
          <p:cNvSpPr txBox="1"/>
          <p:nvPr/>
        </p:nvSpPr>
        <p:spPr>
          <a:xfrm>
            <a:off x="659753" y="1780731"/>
            <a:ext cx="10803118" cy="523220"/>
          </a:xfrm>
          <a:prstGeom prst="rect">
            <a:avLst/>
          </a:prstGeom>
          <a:solidFill>
            <a:schemeClr val="accent4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2800" b="1" dirty="0"/>
              <a:t>APPROCHE QUALITATIVE</a:t>
            </a:r>
          </a:p>
        </p:txBody>
      </p:sp>
      <p:graphicFrame>
        <p:nvGraphicFramePr>
          <p:cNvPr id="13" name="Tableau 12">
            <a:extLst>
              <a:ext uri="{FF2B5EF4-FFF2-40B4-BE49-F238E27FC236}">
                <a16:creationId xmlns:a16="http://schemas.microsoft.com/office/drawing/2014/main" id="{57E0DAAE-966B-4BE2-98C4-6C46245C116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33641276"/>
              </p:ext>
            </p:extLst>
          </p:nvPr>
        </p:nvGraphicFramePr>
        <p:xfrm>
          <a:off x="659753" y="2526869"/>
          <a:ext cx="10803117" cy="3625300"/>
        </p:xfrm>
        <a:graphic>
          <a:graphicData uri="http://schemas.openxmlformats.org/drawingml/2006/table">
            <a:tbl>
              <a:tblPr>
                <a:tableStyleId>{ED083AE6-46FA-4A59-8FB0-9F97EB10719F}</a:tableStyleId>
              </a:tblPr>
              <a:tblGrid>
                <a:gridCol w="3196257">
                  <a:extLst>
                    <a:ext uri="{9D8B030D-6E8A-4147-A177-3AD203B41FA5}">
                      <a16:colId xmlns:a16="http://schemas.microsoft.com/office/drawing/2014/main" val="1545259632"/>
                    </a:ext>
                  </a:extLst>
                </a:gridCol>
                <a:gridCol w="4109639">
                  <a:extLst>
                    <a:ext uri="{9D8B030D-6E8A-4147-A177-3AD203B41FA5}">
                      <a16:colId xmlns:a16="http://schemas.microsoft.com/office/drawing/2014/main" val="1858082981"/>
                    </a:ext>
                  </a:extLst>
                </a:gridCol>
                <a:gridCol w="3497221">
                  <a:extLst>
                    <a:ext uri="{9D8B030D-6E8A-4147-A177-3AD203B41FA5}">
                      <a16:colId xmlns:a16="http://schemas.microsoft.com/office/drawing/2014/main" val="2767505032"/>
                    </a:ext>
                  </a:extLst>
                </a:gridCol>
              </a:tblGrid>
              <a:tr h="439327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2000" b="1" u="none" strike="noStrike" dirty="0">
                          <a:solidFill>
                            <a:srgbClr val="000000"/>
                          </a:solidFill>
                          <a:effectLst/>
                        </a:rPr>
                        <a:t>Evènements</a:t>
                      </a:r>
                      <a:endParaRPr lang="fr-FR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2000" b="1" u="none" strike="noStrike" dirty="0">
                          <a:solidFill>
                            <a:srgbClr val="000000"/>
                          </a:solidFill>
                          <a:effectLst/>
                        </a:rPr>
                        <a:t>Public recherché</a:t>
                      </a:r>
                      <a:endParaRPr lang="fr-FR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2000" b="1" u="none" strike="noStrike" dirty="0">
                          <a:solidFill>
                            <a:srgbClr val="000000"/>
                          </a:solidFill>
                          <a:effectLst/>
                        </a:rPr>
                        <a:t>Nombre de participants</a:t>
                      </a:r>
                      <a:endParaRPr lang="fr-FR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55421420"/>
                  </a:ext>
                </a:extLst>
              </a:tr>
              <a:tr h="439327">
                <a:tc>
                  <a:txBody>
                    <a:bodyPr/>
                    <a:lstStyle/>
                    <a:p>
                      <a:pPr algn="l" fontAlgn="ctr"/>
                      <a:r>
                        <a:rPr lang="fr-FR" sz="16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14 juillet 2020</a:t>
                      </a:r>
                    </a:p>
                  </a:txBody>
                  <a:tcPr marL="72000" marR="7620" marT="762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6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Tous les publics</a:t>
                      </a:r>
                    </a:p>
                  </a:txBody>
                  <a:tcPr marL="72000" marR="7620" marT="762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6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nb personnes présentes estimé: ~1000</a:t>
                      </a:r>
                    </a:p>
                  </a:txBody>
                  <a:tcPr marL="72000" marR="7620" marT="7620" marB="0" anchor="ctr"/>
                </a:tc>
                <a:extLst>
                  <a:ext uri="{0D108BD9-81ED-4DB2-BD59-A6C34878D82A}">
                    <a16:rowId xmlns:a16="http://schemas.microsoft.com/office/drawing/2014/main" val="4158255850"/>
                  </a:ext>
                </a:extLst>
              </a:tr>
              <a:tr h="439327">
                <a:tc>
                  <a:txBody>
                    <a:bodyPr/>
                    <a:lstStyle/>
                    <a:p>
                      <a:pPr algn="l" fontAlgn="ctr"/>
                      <a:r>
                        <a:rPr lang="fr-FR" sz="16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Journée du Matrimoine en sept 2020</a:t>
                      </a:r>
                    </a:p>
                  </a:txBody>
                  <a:tcPr marL="72000" marR="7620" marT="762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6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Tous les publics</a:t>
                      </a:r>
                    </a:p>
                  </a:txBody>
                  <a:tcPr marL="72000" marR="7620" marT="762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6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nb personnes présentes estimé: ~300</a:t>
                      </a:r>
                    </a:p>
                  </a:txBody>
                  <a:tcPr marL="72000" marR="7620" marT="7620" marB="0" anchor="ctr"/>
                </a:tc>
                <a:extLst>
                  <a:ext uri="{0D108BD9-81ED-4DB2-BD59-A6C34878D82A}">
                    <a16:rowId xmlns:a16="http://schemas.microsoft.com/office/drawing/2014/main" val="691932602"/>
                  </a:ext>
                </a:extLst>
              </a:tr>
              <a:tr h="439327">
                <a:tc>
                  <a:txBody>
                    <a:bodyPr/>
                    <a:lstStyle/>
                    <a:p>
                      <a:pPr algn="l" fontAlgn="ctr"/>
                      <a:r>
                        <a:rPr lang="fr-FR" sz="16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Journée </a:t>
                      </a:r>
                      <a:r>
                        <a:rPr lang="fr-FR" sz="1600" b="0" i="0" u="none" strike="noStrike" kern="120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Festi</a:t>
                      </a:r>
                      <a:r>
                        <a:rPr lang="fr-FR" sz="16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fr-FR" sz="1600" b="0" i="0" u="none" strike="noStrike" kern="120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bout’chou</a:t>
                      </a:r>
                      <a:r>
                        <a:rPr lang="fr-FR" sz="16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 itinérant</a:t>
                      </a:r>
                    </a:p>
                  </a:txBody>
                  <a:tcPr marL="72000" marR="7620" marT="762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6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Tous publics </a:t>
                      </a:r>
                    </a:p>
                  </a:txBody>
                  <a:tcPr marL="72000" marR="7620" marT="762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6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nb personnes </a:t>
                      </a:r>
                      <a:r>
                        <a:rPr lang="fr-FR" sz="1600" b="0" i="0" u="none" strike="noStrike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présentes estimé: </a:t>
                      </a:r>
                      <a:r>
                        <a:rPr lang="fr-FR" sz="16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~200</a:t>
                      </a:r>
                    </a:p>
                  </a:txBody>
                  <a:tcPr marL="72000" marR="7620" marT="7620" marB="0" anchor="ctr"/>
                </a:tc>
                <a:extLst>
                  <a:ext uri="{0D108BD9-81ED-4DB2-BD59-A6C34878D82A}">
                    <a16:rowId xmlns:a16="http://schemas.microsoft.com/office/drawing/2014/main" val="4185348136"/>
                  </a:ext>
                </a:extLst>
              </a:tr>
              <a:tr h="550011">
                <a:tc>
                  <a:txBody>
                    <a:bodyPr/>
                    <a:lstStyle/>
                    <a:p>
                      <a:pPr algn="l" fontAlgn="ctr"/>
                      <a:r>
                        <a:rPr lang="fr-FR" sz="16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Rencontres avec le CMJ</a:t>
                      </a:r>
                    </a:p>
                  </a:txBody>
                  <a:tcPr marL="72000" marR="7620" marT="762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6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10 Jeunes 9-11 ans (pionniers qui stimulent les autres jeunes)</a:t>
                      </a:r>
                    </a:p>
                  </a:txBody>
                  <a:tcPr marL="72000" marR="7620" marT="7620" marB="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6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70 participations </a:t>
                      </a:r>
                    </a:p>
                  </a:txBody>
                  <a:tcPr marL="72000" marR="7620" marT="7620" marB="0" anchor="ctr"/>
                </a:tc>
                <a:extLst>
                  <a:ext uri="{0D108BD9-81ED-4DB2-BD59-A6C34878D82A}">
                    <a16:rowId xmlns:a16="http://schemas.microsoft.com/office/drawing/2014/main" val="2181353313"/>
                  </a:ext>
                </a:extLst>
              </a:tr>
              <a:tr h="439327">
                <a:tc>
                  <a:txBody>
                    <a:bodyPr/>
                    <a:lstStyle/>
                    <a:p>
                      <a:pPr algn="l" fontAlgn="ctr"/>
                      <a:r>
                        <a:rPr lang="fr-FR" sz="1600" b="0" i="0" u="none" strike="noStrike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Recontres avec le CIJ</a:t>
                      </a:r>
                    </a:p>
                  </a:txBody>
                  <a:tcPr marL="72000" marR="7620" marT="762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6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20 jeunes 12-17 ans</a:t>
                      </a:r>
                    </a:p>
                  </a:txBody>
                  <a:tcPr marL="72000" marR="7620" marT="762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6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9 participations </a:t>
                      </a:r>
                    </a:p>
                  </a:txBody>
                  <a:tcPr marL="72000" marR="7620" marT="7620" marB="0" anchor="ctr"/>
                </a:tc>
                <a:extLst>
                  <a:ext uri="{0D108BD9-81ED-4DB2-BD59-A6C34878D82A}">
                    <a16:rowId xmlns:a16="http://schemas.microsoft.com/office/drawing/2014/main" val="3788515874"/>
                  </a:ext>
                </a:extLst>
              </a:tr>
              <a:tr h="439327">
                <a:tc>
                  <a:txBody>
                    <a:bodyPr/>
                    <a:lstStyle/>
                    <a:p>
                      <a:pPr algn="l" fontAlgn="ctr"/>
                      <a:r>
                        <a:rPr lang="fr-FR" sz="16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Rencontres avec les associations</a:t>
                      </a:r>
                    </a:p>
                  </a:txBody>
                  <a:tcPr marL="72000" marR="7620" marT="762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6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20 associations - 3ème âge en particulier</a:t>
                      </a:r>
                    </a:p>
                  </a:txBody>
                  <a:tcPr marL="72000" marR="7620" marT="762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6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Des contributions effectives</a:t>
                      </a:r>
                    </a:p>
                  </a:txBody>
                  <a:tcPr marL="72000" marR="7620" marT="7620" marB="0" anchor="ctr"/>
                </a:tc>
                <a:extLst>
                  <a:ext uri="{0D108BD9-81ED-4DB2-BD59-A6C34878D82A}">
                    <a16:rowId xmlns:a16="http://schemas.microsoft.com/office/drawing/2014/main" val="1359148330"/>
                  </a:ext>
                </a:extLst>
              </a:tr>
              <a:tr h="439327">
                <a:tc>
                  <a:txBody>
                    <a:bodyPr/>
                    <a:lstStyle/>
                    <a:p>
                      <a:pPr algn="l" fontAlgn="ctr"/>
                      <a:r>
                        <a:rPr lang="fr-FR" sz="16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Approches par le CCAS</a:t>
                      </a:r>
                    </a:p>
                  </a:txBody>
                  <a:tcPr marL="72000" marR="7620" marT="762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6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Personnes éloignées de la culture</a:t>
                      </a:r>
                    </a:p>
                  </a:txBody>
                  <a:tcPr marL="72000" marR="7620" marT="762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6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6 rencontres </a:t>
                      </a:r>
                    </a:p>
                  </a:txBody>
                  <a:tcPr marL="72000" marR="7620" marT="7620" marB="0" anchor="ctr"/>
                </a:tc>
                <a:extLst>
                  <a:ext uri="{0D108BD9-81ED-4DB2-BD59-A6C34878D82A}">
                    <a16:rowId xmlns:a16="http://schemas.microsoft.com/office/drawing/2014/main" val="3231009571"/>
                  </a:ext>
                </a:extLst>
              </a:tr>
            </a:tbl>
          </a:graphicData>
        </a:graphic>
      </p:graphicFrame>
      <p:sp>
        <p:nvSpPr>
          <p:cNvPr id="14" name="Rectangle 13">
            <a:extLst>
              <a:ext uri="{FF2B5EF4-FFF2-40B4-BE49-F238E27FC236}">
                <a16:creationId xmlns:a16="http://schemas.microsoft.com/office/drawing/2014/main" id="{01762090-7E4C-44EE-8185-A06FB8737DB7}"/>
              </a:ext>
            </a:extLst>
          </p:cNvPr>
          <p:cNvSpPr/>
          <p:nvPr/>
        </p:nvSpPr>
        <p:spPr>
          <a:xfrm>
            <a:off x="0" y="1062180"/>
            <a:ext cx="12192000" cy="523220"/>
          </a:xfrm>
          <a:prstGeom prst="rect">
            <a:avLst/>
          </a:prstGeom>
          <a:solidFill>
            <a:srgbClr val="ECECEC"/>
          </a:solidFill>
        </p:spPr>
        <p:txBody>
          <a:bodyPr wrap="square">
            <a:spAutoFit/>
          </a:bodyPr>
          <a:lstStyle/>
          <a:p>
            <a:pPr marL="180000"/>
            <a:r>
              <a:rPr lang="fr-FR" sz="2800" b="1" dirty="0">
                <a:solidFill>
                  <a:srgbClr val="652D6D"/>
                </a:solidFill>
              </a:rPr>
              <a:t>                                                  REALISATIONS</a:t>
            </a:r>
          </a:p>
        </p:txBody>
      </p:sp>
    </p:spTree>
    <p:extLst>
      <p:ext uri="{BB962C8B-B14F-4D97-AF65-F5344CB8AC3E}">
        <p14:creationId xmlns:p14="http://schemas.microsoft.com/office/powerpoint/2010/main" val="227898033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Image 24">
            <a:extLst>
              <a:ext uri="{FF2B5EF4-FFF2-40B4-BE49-F238E27FC236}">
                <a16:creationId xmlns:a16="http://schemas.microsoft.com/office/drawing/2014/main" id="{10B21312-7198-4A9E-99B3-21D715E49258}"/>
              </a:ext>
            </a:extLst>
          </p:cNvPr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72698" y="2965103"/>
            <a:ext cx="3810002" cy="2877672"/>
          </a:xfrm>
          <a:prstGeom prst="rect">
            <a:avLst/>
          </a:prstGeom>
          <a:noFill/>
          <a:ln>
            <a:noFill/>
          </a:ln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F86A148B-680A-4906-9081-ECCC7622D88B}"/>
              </a:ext>
            </a:extLst>
          </p:cNvPr>
          <p:cNvSpPr/>
          <p:nvPr/>
        </p:nvSpPr>
        <p:spPr>
          <a:xfrm>
            <a:off x="0" y="1062180"/>
            <a:ext cx="12192000" cy="523220"/>
          </a:xfrm>
          <a:prstGeom prst="rect">
            <a:avLst/>
          </a:prstGeom>
          <a:solidFill>
            <a:srgbClr val="ECECEC"/>
          </a:solidFill>
        </p:spPr>
        <p:txBody>
          <a:bodyPr wrap="square">
            <a:spAutoFit/>
          </a:bodyPr>
          <a:lstStyle/>
          <a:p>
            <a:pPr marL="180000"/>
            <a:r>
              <a:rPr lang="fr-FR" sz="2800" b="1" dirty="0">
                <a:solidFill>
                  <a:srgbClr val="652D6D"/>
                </a:solidFill>
              </a:rPr>
              <a:t>                                      SYNTHESE – Nuages de mots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EE051DA4-413E-4885-B920-666D567CF3CC}"/>
              </a:ext>
            </a:extLst>
          </p:cNvPr>
          <p:cNvSpPr/>
          <p:nvPr/>
        </p:nvSpPr>
        <p:spPr>
          <a:xfrm>
            <a:off x="141402" y="2671289"/>
            <a:ext cx="3547620" cy="3465300"/>
          </a:xfrm>
          <a:prstGeom prst="rect">
            <a:avLst/>
          </a:prstGeom>
          <a:noFill/>
          <a:ln>
            <a:solidFill>
              <a:srgbClr val="A48AC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pSp>
        <p:nvGrpSpPr>
          <p:cNvPr id="28" name="Groupe 27">
            <a:extLst>
              <a:ext uri="{FF2B5EF4-FFF2-40B4-BE49-F238E27FC236}">
                <a16:creationId xmlns:a16="http://schemas.microsoft.com/office/drawing/2014/main" id="{669100D6-DE88-4934-843A-5253895F71AD}"/>
              </a:ext>
            </a:extLst>
          </p:cNvPr>
          <p:cNvGrpSpPr/>
          <p:nvPr/>
        </p:nvGrpSpPr>
        <p:grpSpPr>
          <a:xfrm>
            <a:off x="11500701" y="6285329"/>
            <a:ext cx="445092" cy="400110"/>
            <a:chOff x="414630" y="1639067"/>
            <a:chExt cx="353954" cy="400110"/>
          </a:xfrm>
        </p:grpSpPr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6075BA5A-BCF3-4EAB-B621-0EFC9FDDFD10}"/>
                </a:ext>
              </a:extLst>
            </p:cNvPr>
            <p:cNvSpPr/>
            <p:nvPr/>
          </p:nvSpPr>
          <p:spPr>
            <a:xfrm rot="21480000">
              <a:off x="414630" y="1639067"/>
              <a:ext cx="337236" cy="400110"/>
            </a:xfrm>
            <a:prstGeom prst="rect">
              <a:avLst/>
            </a:prstGeom>
            <a:solidFill>
              <a:srgbClr val="57575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b" anchorCtr="0" forceAA="0" compatLnSpc="1">
              <a:prstTxWarp prst="textNoShape">
                <a:avLst/>
              </a:prstTxWarp>
              <a:noAutofit/>
            </a:bodyPr>
            <a:lstStyle/>
            <a:p>
              <a:pPr marL="612000"/>
              <a:endParaRPr lang="fr-FR" sz="2800" dirty="0">
                <a:solidFill>
                  <a:schemeClr val="bg1"/>
                </a:solidFill>
                <a:latin typeface="Affogato-Regular"/>
              </a:endParaRPr>
            </a:p>
          </p:txBody>
        </p:sp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AFCD7026-34D9-405A-855B-F87211247E5C}"/>
                </a:ext>
              </a:extLst>
            </p:cNvPr>
            <p:cNvSpPr/>
            <p:nvPr/>
          </p:nvSpPr>
          <p:spPr>
            <a:xfrm>
              <a:off x="428426" y="1654624"/>
              <a:ext cx="340158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fld id="{F47E1AB8-7C59-46A6-9C6F-287F4F4F7067}" type="slidenum">
                <a:rPr lang="fr-FR" b="1" smtClean="0">
                  <a:solidFill>
                    <a:srgbClr val="95C11F"/>
                  </a:solidFill>
                  <a:latin typeface="Affogato-Bold"/>
                </a:rPr>
                <a:pPr algn="ctr"/>
                <a:t>13</a:t>
              </a:fld>
              <a:endParaRPr lang="fr-FR" dirty="0"/>
            </a:p>
          </p:txBody>
        </p:sp>
      </p:grpSp>
      <p:sp>
        <p:nvSpPr>
          <p:cNvPr id="47" name="Rectangle 46">
            <a:extLst>
              <a:ext uri="{FF2B5EF4-FFF2-40B4-BE49-F238E27FC236}">
                <a16:creationId xmlns:a16="http://schemas.microsoft.com/office/drawing/2014/main" id="{95BAD290-C3B0-4C7A-BC43-D2D81C15E0F3}"/>
              </a:ext>
            </a:extLst>
          </p:cNvPr>
          <p:cNvSpPr/>
          <p:nvPr/>
        </p:nvSpPr>
        <p:spPr>
          <a:xfrm>
            <a:off x="0" y="0"/>
            <a:ext cx="12192000" cy="1174151"/>
          </a:xfrm>
          <a:prstGeom prst="rect">
            <a:avLst/>
          </a:prstGeom>
          <a:solidFill>
            <a:srgbClr val="EC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 anchorCtr="0"/>
          <a:lstStyle/>
          <a:p>
            <a:pPr marL="612000"/>
            <a:endParaRPr lang="fr-FR" sz="3600" dirty="0">
              <a:solidFill>
                <a:schemeClr val="bg1"/>
              </a:solidFill>
              <a:latin typeface="Affogato-Regular"/>
            </a:endParaRP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CB24A277-CBC5-436E-985A-6493A4BE6B73}"/>
              </a:ext>
            </a:extLst>
          </p:cNvPr>
          <p:cNvSpPr/>
          <p:nvPr/>
        </p:nvSpPr>
        <p:spPr>
          <a:xfrm>
            <a:off x="659754" y="438605"/>
            <a:ext cx="9368742" cy="612000"/>
          </a:xfrm>
          <a:prstGeom prst="rect">
            <a:avLst/>
          </a:prstGeom>
          <a:solidFill>
            <a:srgbClr val="A48AC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 anchorCtr="0"/>
          <a:lstStyle/>
          <a:p>
            <a:pPr marL="612000"/>
            <a:endParaRPr lang="fr-FR" sz="3600" dirty="0">
              <a:solidFill>
                <a:schemeClr val="bg1"/>
              </a:solidFill>
              <a:latin typeface="Affogato-Regular"/>
            </a:endParaRP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19BAF773-DB6B-4BF6-8569-80C2A3D7C247}"/>
              </a:ext>
            </a:extLst>
          </p:cNvPr>
          <p:cNvSpPr/>
          <p:nvPr/>
        </p:nvSpPr>
        <p:spPr>
          <a:xfrm>
            <a:off x="0" y="-1851"/>
            <a:ext cx="12192000" cy="176383"/>
          </a:xfrm>
          <a:prstGeom prst="rect">
            <a:avLst/>
          </a:prstGeom>
          <a:solidFill>
            <a:srgbClr val="A48AC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 anchorCtr="0"/>
          <a:lstStyle/>
          <a:p>
            <a:pPr marL="612000"/>
            <a:endParaRPr lang="fr-FR" sz="3600" dirty="0">
              <a:solidFill>
                <a:schemeClr val="bg1"/>
              </a:solidFill>
              <a:latin typeface="Affogato-Regular"/>
            </a:endParaRP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41C65F00-36D0-494B-BE87-EE5BFA31268B}"/>
              </a:ext>
            </a:extLst>
          </p:cNvPr>
          <p:cNvSpPr/>
          <p:nvPr/>
        </p:nvSpPr>
        <p:spPr>
          <a:xfrm>
            <a:off x="601882" y="371566"/>
            <a:ext cx="9368742" cy="612000"/>
          </a:xfrm>
          <a:prstGeom prst="rect">
            <a:avLst/>
          </a:prstGeom>
          <a:solidFill>
            <a:srgbClr val="7534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 anchorCtr="0"/>
          <a:lstStyle/>
          <a:p>
            <a:pPr marL="180000" algn="ctr"/>
            <a:r>
              <a:rPr lang="fr-FR" sz="3600" b="1" dirty="0">
                <a:solidFill>
                  <a:schemeClr val="bg1"/>
                </a:solidFill>
                <a:latin typeface="Affogato-Regular"/>
              </a:rPr>
              <a:t>RESULTATS APPROCHE QUALITATIVE</a:t>
            </a:r>
          </a:p>
        </p:txBody>
      </p:sp>
      <p:pic>
        <p:nvPicPr>
          <p:cNvPr id="52" name="Image 51">
            <a:extLst>
              <a:ext uri="{FF2B5EF4-FFF2-40B4-BE49-F238E27FC236}">
                <a16:creationId xmlns:a16="http://schemas.microsoft.com/office/drawing/2014/main" id="{C1BB5396-CC5B-491B-8A8E-BFEDF382A291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79696" y="75163"/>
            <a:ext cx="828303" cy="1171315"/>
          </a:xfrm>
          <a:prstGeom prst="rect">
            <a:avLst/>
          </a:prstGeom>
        </p:spPr>
      </p:pic>
      <p:pic>
        <p:nvPicPr>
          <p:cNvPr id="3" name="Image 2">
            <a:extLst>
              <a:ext uri="{FF2B5EF4-FFF2-40B4-BE49-F238E27FC236}">
                <a16:creationId xmlns:a16="http://schemas.microsoft.com/office/drawing/2014/main" id="{28B63414-F349-41EF-9202-7D2E283D021D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89554" y="3159434"/>
            <a:ext cx="3547620" cy="2626789"/>
          </a:xfrm>
          <a:prstGeom prst="rect">
            <a:avLst/>
          </a:prstGeom>
        </p:spPr>
      </p:pic>
      <p:pic>
        <p:nvPicPr>
          <p:cNvPr id="5" name="Image 4" descr="Une image contenant texte&#10;&#10;Description générée automatiquement">
            <a:extLst>
              <a:ext uri="{FF2B5EF4-FFF2-40B4-BE49-F238E27FC236}">
                <a16:creationId xmlns:a16="http://schemas.microsoft.com/office/drawing/2014/main" id="{CE9CA1B6-041D-4016-8D29-FFBC72C0BABD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2146" y="3159434"/>
            <a:ext cx="3303323" cy="2871886"/>
          </a:xfrm>
          <a:prstGeom prst="rect">
            <a:avLst/>
          </a:prstGeom>
        </p:spPr>
      </p:pic>
      <p:sp>
        <p:nvSpPr>
          <p:cNvPr id="7" name="ZoneTexte 6">
            <a:extLst>
              <a:ext uri="{FF2B5EF4-FFF2-40B4-BE49-F238E27FC236}">
                <a16:creationId xmlns:a16="http://schemas.microsoft.com/office/drawing/2014/main" id="{0EC4AA2D-2689-44B5-92A2-2D247AE6431C}"/>
              </a:ext>
            </a:extLst>
          </p:cNvPr>
          <p:cNvSpPr txBox="1"/>
          <p:nvPr/>
        </p:nvSpPr>
        <p:spPr>
          <a:xfrm>
            <a:off x="232146" y="1800520"/>
            <a:ext cx="11893722" cy="677108"/>
          </a:xfrm>
          <a:prstGeom prst="rect">
            <a:avLst/>
          </a:prstGeom>
          <a:solidFill>
            <a:srgbClr val="ECE6F2"/>
          </a:solidFill>
        </p:spPr>
        <p:txBody>
          <a:bodyPr wrap="square" rtlCol="0">
            <a:spAutoFit/>
          </a:bodyPr>
          <a:lstStyle/>
          <a:p>
            <a:r>
              <a:rPr lang="fr-FR" sz="2000" b="1" dirty="0"/>
              <a:t>Nuages de mots : </a:t>
            </a:r>
            <a:r>
              <a:rPr lang="fr-FR" dirty="0"/>
              <a:t>mots clés que ressortent les différentes propositions faites par les participants lors des échanges et réponses ouvertes.</a:t>
            </a:r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E87CA63D-9FFF-4CA8-8B0A-712CBA93C65D}"/>
              </a:ext>
            </a:extLst>
          </p:cNvPr>
          <p:cNvSpPr txBox="1"/>
          <p:nvPr/>
        </p:nvSpPr>
        <p:spPr>
          <a:xfrm>
            <a:off x="-50431" y="2671289"/>
            <a:ext cx="391564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ctr"/>
            <a:r>
              <a:rPr lang="fr-FR" sz="2400" b="1" i="0" u="none" strike="noStrike" dirty="0">
                <a:solidFill>
                  <a:srgbClr val="652D6D"/>
                </a:solidFill>
                <a:effectLst/>
                <a:latin typeface="Calibri" panose="020F0502020204030204" pitchFamily="34" charset="0"/>
              </a:rPr>
              <a:t>Journée </a:t>
            </a:r>
            <a:r>
              <a:rPr lang="fr-FR" sz="2400" b="1" i="0" u="none" strike="noStrike" dirty="0" err="1">
                <a:solidFill>
                  <a:srgbClr val="652D6D"/>
                </a:solidFill>
                <a:effectLst/>
                <a:latin typeface="Calibri" panose="020F0502020204030204" pitchFamily="34" charset="0"/>
              </a:rPr>
              <a:t>Festi</a:t>
            </a:r>
            <a:r>
              <a:rPr lang="fr-FR" sz="2400" b="1" i="0" u="none" strike="noStrike" dirty="0">
                <a:solidFill>
                  <a:srgbClr val="652D6D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fr-FR" sz="2400" b="1" i="0" u="none" strike="noStrike" dirty="0" err="1">
                <a:solidFill>
                  <a:srgbClr val="652D6D"/>
                </a:solidFill>
                <a:effectLst/>
                <a:latin typeface="Calibri" panose="020F0502020204030204" pitchFamily="34" charset="0"/>
              </a:rPr>
              <a:t>bout’chou</a:t>
            </a:r>
            <a:endParaRPr lang="fr-FR" sz="2400" b="1" i="0" u="none" strike="noStrike" dirty="0">
              <a:solidFill>
                <a:srgbClr val="652D6D"/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23" name="ZoneTexte 22">
            <a:extLst>
              <a:ext uri="{FF2B5EF4-FFF2-40B4-BE49-F238E27FC236}">
                <a16:creationId xmlns:a16="http://schemas.microsoft.com/office/drawing/2014/main" id="{B1968068-283F-4D43-9950-463DEB0121F4}"/>
              </a:ext>
            </a:extLst>
          </p:cNvPr>
          <p:cNvSpPr txBox="1"/>
          <p:nvPr/>
        </p:nvSpPr>
        <p:spPr>
          <a:xfrm>
            <a:off x="4132228" y="2697769"/>
            <a:ext cx="3303323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ctr"/>
            <a:r>
              <a:rPr lang="fr-FR" sz="2400" b="1" i="0" u="none" strike="noStrike" dirty="0">
                <a:solidFill>
                  <a:srgbClr val="652D6D"/>
                </a:solidFill>
                <a:effectLst/>
                <a:latin typeface="Calibri" panose="020F0502020204030204" pitchFamily="34" charset="0"/>
              </a:rPr>
              <a:t>Retour enfants 9-11 ans 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3EEF196E-AED4-46F5-9EBF-DEDD26F33556}"/>
              </a:ext>
            </a:extLst>
          </p:cNvPr>
          <p:cNvSpPr/>
          <p:nvPr/>
        </p:nvSpPr>
        <p:spPr>
          <a:xfrm>
            <a:off x="4057050" y="2671289"/>
            <a:ext cx="3547620" cy="3465300"/>
          </a:xfrm>
          <a:prstGeom prst="rect">
            <a:avLst/>
          </a:prstGeom>
          <a:noFill/>
          <a:ln>
            <a:solidFill>
              <a:srgbClr val="A48AC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6A284C05-7C73-446A-9E6C-63F3DCDDD8D9}"/>
              </a:ext>
            </a:extLst>
          </p:cNvPr>
          <p:cNvSpPr/>
          <p:nvPr/>
        </p:nvSpPr>
        <p:spPr>
          <a:xfrm>
            <a:off x="7871681" y="2671289"/>
            <a:ext cx="3949531" cy="3465300"/>
          </a:xfrm>
          <a:prstGeom prst="rect">
            <a:avLst/>
          </a:prstGeom>
          <a:noFill/>
          <a:ln>
            <a:solidFill>
              <a:srgbClr val="A48AC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45E8D0F7-9DC3-4F89-9B1A-650B05C6438B}"/>
              </a:ext>
            </a:extLst>
          </p:cNvPr>
          <p:cNvSpPr txBox="1"/>
          <p:nvPr/>
        </p:nvSpPr>
        <p:spPr>
          <a:xfrm>
            <a:off x="8214726" y="2685746"/>
            <a:ext cx="3303323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ctr"/>
            <a:r>
              <a:rPr lang="fr-FR" sz="2400" b="1" i="0" u="none" strike="noStrike" dirty="0">
                <a:solidFill>
                  <a:srgbClr val="652D6D"/>
                </a:solidFill>
                <a:effectLst/>
                <a:latin typeface="Calibri" panose="020F0502020204030204" pitchFamily="34" charset="0"/>
              </a:rPr>
              <a:t>Retour jeunes 12-17 ans</a:t>
            </a:r>
          </a:p>
        </p:txBody>
      </p:sp>
    </p:spTree>
    <p:extLst>
      <p:ext uri="{BB962C8B-B14F-4D97-AF65-F5344CB8AC3E}">
        <p14:creationId xmlns:p14="http://schemas.microsoft.com/office/powerpoint/2010/main" val="399872389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Image 23">
            <a:extLst>
              <a:ext uri="{FF2B5EF4-FFF2-40B4-BE49-F238E27FC236}">
                <a16:creationId xmlns:a16="http://schemas.microsoft.com/office/drawing/2014/main" id="{83E99C11-E470-4EE8-8610-3ABB156B55D7}"/>
              </a:ext>
            </a:extLst>
          </p:cNvPr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71956" y="3400477"/>
            <a:ext cx="3532713" cy="2236751"/>
          </a:xfrm>
          <a:prstGeom prst="rect">
            <a:avLst/>
          </a:prstGeom>
          <a:noFill/>
          <a:ln>
            <a:noFill/>
          </a:ln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F86A148B-680A-4906-9081-ECCC7622D88B}"/>
              </a:ext>
            </a:extLst>
          </p:cNvPr>
          <p:cNvSpPr/>
          <p:nvPr/>
        </p:nvSpPr>
        <p:spPr>
          <a:xfrm>
            <a:off x="0" y="1062180"/>
            <a:ext cx="12192000" cy="523220"/>
          </a:xfrm>
          <a:prstGeom prst="rect">
            <a:avLst/>
          </a:prstGeom>
          <a:solidFill>
            <a:srgbClr val="ECECEC"/>
          </a:solidFill>
        </p:spPr>
        <p:txBody>
          <a:bodyPr wrap="square">
            <a:spAutoFit/>
          </a:bodyPr>
          <a:lstStyle/>
          <a:p>
            <a:pPr marL="180000"/>
            <a:r>
              <a:rPr lang="fr-FR" sz="2800" b="1" dirty="0">
                <a:solidFill>
                  <a:srgbClr val="652D6D"/>
                </a:solidFill>
              </a:rPr>
              <a:t>                                      SYNTHESE – Nuages de mots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EE051DA4-413E-4885-B920-666D567CF3CC}"/>
              </a:ext>
            </a:extLst>
          </p:cNvPr>
          <p:cNvSpPr/>
          <p:nvPr/>
        </p:nvSpPr>
        <p:spPr>
          <a:xfrm>
            <a:off x="141402" y="2671289"/>
            <a:ext cx="3547620" cy="3465300"/>
          </a:xfrm>
          <a:prstGeom prst="rect">
            <a:avLst/>
          </a:prstGeom>
          <a:noFill/>
          <a:ln>
            <a:solidFill>
              <a:srgbClr val="A48AC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pSp>
        <p:nvGrpSpPr>
          <p:cNvPr id="28" name="Groupe 27">
            <a:extLst>
              <a:ext uri="{FF2B5EF4-FFF2-40B4-BE49-F238E27FC236}">
                <a16:creationId xmlns:a16="http://schemas.microsoft.com/office/drawing/2014/main" id="{669100D6-DE88-4934-843A-5253895F71AD}"/>
              </a:ext>
            </a:extLst>
          </p:cNvPr>
          <p:cNvGrpSpPr/>
          <p:nvPr/>
        </p:nvGrpSpPr>
        <p:grpSpPr>
          <a:xfrm>
            <a:off x="11500701" y="6285329"/>
            <a:ext cx="445092" cy="400110"/>
            <a:chOff x="414630" y="1639067"/>
            <a:chExt cx="353954" cy="400110"/>
          </a:xfrm>
        </p:grpSpPr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6075BA5A-BCF3-4EAB-B621-0EFC9FDDFD10}"/>
                </a:ext>
              </a:extLst>
            </p:cNvPr>
            <p:cNvSpPr/>
            <p:nvPr/>
          </p:nvSpPr>
          <p:spPr>
            <a:xfrm rot="21480000">
              <a:off x="414630" y="1639067"/>
              <a:ext cx="337236" cy="400110"/>
            </a:xfrm>
            <a:prstGeom prst="rect">
              <a:avLst/>
            </a:prstGeom>
            <a:solidFill>
              <a:srgbClr val="57575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b" anchorCtr="0" forceAA="0" compatLnSpc="1">
              <a:prstTxWarp prst="textNoShape">
                <a:avLst/>
              </a:prstTxWarp>
              <a:noAutofit/>
            </a:bodyPr>
            <a:lstStyle/>
            <a:p>
              <a:pPr marL="612000"/>
              <a:endParaRPr lang="fr-FR" sz="2800" dirty="0">
                <a:solidFill>
                  <a:schemeClr val="bg1"/>
                </a:solidFill>
                <a:latin typeface="Affogato-Regular"/>
              </a:endParaRPr>
            </a:p>
          </p:txBody>
        </p:sp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AFCD7026-34D9-405A-855B-F87211247E5C}"/>
                </a:ext>
              </a:extLst>
            </p:cNvPr>
            <p:cNvSpPr/>
            <p:nvPr/>
          </p:nvSpPr>
          <p:spPr>
            <a:xfrm>
              <a:off x="428426" y="1654624"/>
              <a:ext cx="340158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fld id="{F47E1AB8-7C59-46A6-9C6F-287F4F4F7067}" type="slidenum">
                <a:rPr lang="fr-FR" b="1" smtClean="0">
                  <a:solidFill>
                    <a:srgbClr val="95C11F"/>
                  </a:solidFill>
                  <a:latin typeface="Affogato-Bold"/>
                </a:rPr>
                <a:pPr algn="ctr"/>
                <a:t>14</a:t>
              </a:fld>
              <a:endParaRPr lang="fr-FR" dirty="0"/>
            </a:p>
          </p:txBody>
        </p:sp>
      </p:grpSp>
      <p:sp>
        <p:nvSpPr>
          <p:cNvPr id="47" name="Rectangle 46">
            <a:extLst>
              <a:ext uri="{FF2B5EF4-FFF2-40B4-BE49-F238E27FC236}">
                <a16:creationId xmlns:a16="http://schemas.microsoft.com/office/drawing/2014/main" id="{95BAD290-C3B0-4C7A-BC43-D2D81C15E0F3}"/>
              </a:ext>
            </a:extLst>
          </p:cNvPr>
          <p:cNvSpPr/>
          <p:nvPr/>
        </p:nvSpPr>
        <p:spPr>
          <a:xfrm>
            <a:off x="0" y="0"/>
            <a:ext cx="12192000" cy="1174151"/>
          </a:xfrm>
          <a:prstGeom prst="rect">
            <a:avLst/>
          </a:prstGeom>
          <a:solidFill>
            <a:srgbClr val="EC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 anchorCtr="0"/>
          <a:lstStyle/>
          <a:p>
            <a:pPr marL="612000"/>
            <a:endParaRPr lang="fr-FR" sz="3600" dirty="0">
              <a:solidFill>
                <a:schemeClr val="bg1"/>
              </a:solidFill>
              <a:latin typeface="Affogato-Regular"/>
            </a:endParaRP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CB24A277-CBC5-436E-985A-6493A4BE6B73}"/>
              </a:ext>
            </a:extLst>
          </p:cNvPr>
          <p:cNvSpPr/>
          <p:nvPr/>
        </p:nvSpPr>
        <p:spPr>
          <a:xfrm>
            <a:off x="659754" y="438605"/>
            <a:ext cx="9368742" cy="612000"/>
          </a:xfrm>
          <a:prstGeom prst="rect">
            <a:avLst/>
          </a:prstGeom>
          <a:solidFill>
            <a:srgbClr val="A48AC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 anchorCtr="0"/>
          <a:lstStyle/>
          <a:p>
            <a:pPr marL="612000"/>
            <a:endParaRPr lang="fr-FR" sz="3600" dirty="0">
              <a:solidFill>
                <a:schemeClr val="bg1"/>
              </a:solidFill>
              <a:latin typeface="Affogato-Regular"/>
            </a:endParaRP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19BAF773-DB6B-4BF6-8569-80C2A3D7C247}"/>
              </a:ext>
            </a:extLst>
          </p:cNvPr>
          <p:cNvSpPr/>
          <p:nvPr/>
        </p:nvSpPr>
        <p:spPr>
          <a:xfrm>
            <a:off x="0" y="-1851"/>
            <a:ext cx="12192000" cy="176383"/>
          </a:xfrm>
          <a:prstGeom prst="rect">
            <a:avLst/>
          </a:prstGeom>
          <a:solidFill>
            <a:srgbClr val="A48AC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 anchorCtr="0"/>
          <a:lstStyle/>
          <a:p>
            <a:pPr marL="612000"/>
            <a:endParaRPr lang="fr-FR" sz="3600" dirty="0">
              <a:solidFill>
                <a:schemeClr val="bg1"/>
              </a:solidFill>
              <a:latin typeface="Affogato-Regular"/>
            </a:endParaRP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41C65F00-36D0-494B-BE87-EE5BFA31268B}"/>
              </a:ext>
            </a:extLst>
          </p:cNvPr>
          <p:cNvSpPr/>
          <p:nvPr/>
        </p:nvSpPr>
        <p:spPr>
          <a:xfrm>
            <a:off x="601882" y="371566"/>
            <a:ext cx="9368742" cy="612000"/>
          </a:xfrm>
          <a:prstGeom prst="rect">
            <a:avLst/>
          </a:prstGeom>
          <a:solidFill>
            <a:srgbClr val="7534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 anchorCtr="0"/>
          <a:lstStyle/>
          <a:p>
            <a:pPr marL="180000" algn="ctr"/>
            <a:r>
              <a:rPr lang="fr-FR" sz="3600" b="1" dirty="0">
                <a:solidFill>
                  <a:schemeClr val="bg1"/>
                </a:solidFill>
                <a:latin typeface="Affogato-Regular"/>
              </a:rPr>
              <a:t>RESULTATS APPROCHE QUALITATIVE</a:t>
            </a:r>
          </a:p>
        </p:txBody>
      </p:sp>
      <p:pic>
        <p:nvPicPr>
          <p:cNvPr id="52" name="Image 51">
            <a:extLst>
              <a:ext uri="{FF2B5EF4-FFF2-40B4-BE49-F238E27FC236}">
                <a16:creationId xmlns:a16="http://schemas.microsoft.com/office/drawing/2014/main" id="{C1BB5396-CC5B-491B-8A8E-BFEDF382A291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79696" y="75163"/>
            <a:ext cx="828303" cy="1171315"/>
          </a:xfrm>
          <a:prstGeom prst="rect">
            <a:avLst/>
          </a:prstGeom>
        </p:spPr>
      </p:pic>
      <p:sp>
        <p:nvSpPr>
          <p:cNvPr id="7" name="ZoneTexte 6">
            <a:extLst>
              <a:ext uri="{FF2B5EF4-FFF2-40B4-BE49-F238E27FC236}">
                <a16:creationId xmlns:a16="http://schemas.microsoft.com/office/drawing/2014/main" id="{0EC4AA2D-2689-44B5-92A2-2D247AE6431C}"/>
              </a:ext>
            </a:extLst>
          </p:cNvPr>
          <p:cNvSpPr txBox="1"/>
          <p:nvPr/>
        </p:nvSpPr>
        <p:spPr>
          <a:xfrm>
            <a:off x="232146" y="1800520"/>
            <a:ext cx="11893722" cy="677108"/>
          </a:xfrm>
          <a:prstGeom prst="rect">
            <a:avLst/>
          </a:prstGeom>
          <a:solidFill>
            <a:srgbClr val="ECE6F2"/>
          </a:solidFill>
        </p:spPr>
        <p:txBody>
          <a:bodyPr wrap="square" rtlCol="0">
            <a:spAutoFit/>
          </a:bodyPr>
          <a:lstStyle/>
          <a:p>
            <a:r>
              <a:rPr lang="fr-FR" sz="2000" b="1" dirty="0"/>
              <a:t>Nuages de mots : </a:t>
            </a:r>
            <a:r>
              <a:rPr lang="fr-FR" dirty="0"/>
              <a:t>mots clés que ressortent les différentes propositions faites par les participants lors des échanges et réponses ouvertes.</a:t>
            </a:r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E87CA63D-9FFF-4CA8-8B0A-712CBA93C65D}"/>
              </a:ext>
            </a:extLst>
          </p:cNvPr>
          <p:cNvSpPr txBox="1"/>
          <p:nvPr/>
        </p:nvSpPr>
        <p:spPr>
          <a:xfrm>
            <a:off x="-50431" y="2727851"/>
            <a:ext cx="3915648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ctr"/>
            <a:r>
              <a:rPr lang="fr-FR" sz="2000" b="1" i="0" u="none" strike="noStrike" dirty="0">
                <a:solidFill>
                  <a:srgbClr val="652D6D"/>
                </a:solidFill>
                <a:effectLst/>
                <a:latin typeface="Calibri" panose="020F0502020204030204" pitchFamily="34" charset="0"/>
              </a:rPr>
              <a:t>Journée du matrimoine 2020</a:t>
            </a:r>
          </a:p>
        </p:txBody>
      </p:sp>
      <p:sp>
        <p:nvSpPr>
          <p:cNvPr id="23" name="ZoneTexte 22">
            <a:extLst>
              <a:ext uri="{FF2B5EF4-FFF2-40B4-BE49-F238E27FC236}">
                <a16:creationId xmlns:a16="http://schemas.microsoft.com/office/drawing/2014/main" id="{B1968068-283F-4D43-9950-463DEB0121F4}"/>
              </a:ext>
            </a:extLst>
          </p:cNvPr>
          <p:cNvSpPr txBox="1"/>
          <p:nvPr/>
        </p:nvSpPr>
        <p:spPr>
          <a:xfrm>
            <a:off x="4132228" y="2697769"/>
            <a:ext cx="3303323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ctr"/>
            <a:r>
              <a:rPr lang="fr-FR" sz="2000" b="1" i="0" u="none" strike="noStrike" dirty="0">
                <a:solidFill>
                  <a:srgbClr val="652D6D"/>
                </a:solidFill>
                <a:effectLst/>
                <a:latin typeface="Calibri" panose="020F0502020204030204" pitchFamily="34" charset="0"/>
              </a:rPr>
              <a:t>Questionnaire maison M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3EEF196E-AED4-46F5-9EBF-DEDD26F33556}"/>
              </a:ext>
            </a:extLst>
          </p:cNvPr>
          <p:cNvSpPr/>
          <p:nvPr/>
        </p:nvSpPr>
        <p:spPr>
          <a:xfrm>
            <a:off x="4057050" y="2671289"/>
            <a:ext cx="3547620" cy="3465300"/>
          </a:xfrm>
          <a:prstGeom prst="rect">
            <a:avLst/>
          </a:prstGeom>
          <a:noFill/>
          <a:ln>
            <a:solidFill>
              <a:srgbClr val="A48AC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6A284C05-7C73-446A-9E6C-63F3DCDDD8D9}"/>
              </a:ext>
            </a:extLst>
          </p:cNvPr>
          <p:cNvSpPr/>
          <p:nvPr/>
        </p:nvSpPr>
        <p:spPr>
          <a:xfrm>
            <a:off x="7871681" y="2671289"/>
            <a:ext cx="3949531" cy="3465300"/>
          </a:xfrm>
          <a:prstGeom prst="rect">
            <a:avLst/>
          </a:prstGeom>
          <a:noFill/>
          <a:ln>
            <a:solidFill>
              <a:srgbClr val="A48AC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45E8D0F7-9DC3-4F89-9B1A-650B05C6438B}"/>
              </a:ext>
            </a:extLst>
          </p:cNvPr>
          <p:cNvSpPr txBox="1"/>
          <p:nvPr/>
        </p:nvSpPr>
        <p:spPr>
          <a:xfrm>
            <a:off x="8214726" y="2685746"/>
            <a:ext cx="3303323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ctr"/>
            <a:r>
              <a:rPr lang="fr-FR" sz="2000" b="1" i="0" u="none" strike="noStrike" dirty="0">
                <a:solidFill>
                  <a:srgbClr val="652D6D"/>
                </a:solidFill>
                <a:effectLst/>
                <a:latin typeface="Calibri" panose="020F0502020204030204" pitchFamily="34" charset="0"/>
              </a:rPr>
              <a:t>Questionnaire Bibliothèque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4664E007-F773-4B32-BE78-3AA08AD50D8A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8708" y="3115074"/>
            <a:ext cx="3154818" cy="2948499"/>
          </a:xfrm>
          <a:prstGeom prst="rect">
            <a:avLst/>
          </a:prstGeom>
        </p:spPr>
      </p:pic>
      <p:pic>
        <p:nvPicPr>
          <p:cNvPr id="5" name="Image 4" descr="Une image contenant texte&#10;&#10;Description générée automatiquement">
            <a:extLst>
              <a:ext uri="{FF2B5EF4-FFF2-40B4-BE49-F238E27FC236}">
                <a16:creationId xmlns:a16="http://schemas.microsoft.com/office/drawing/2014/main" id="{614D6887-5E6B-469F-AA20-A1C3E76ABE8C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88752" y="3127961"/>
            <a:ext cx="3860910" cy="28266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699849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>
            <a:extLst>
              <a:ext uri="{FF2B5EF4-FFF2-40B4-BE49-F238E27FC236}">
                <a16:creationId xmlns:a16="http://schemas.microsoft.com/office/drawing/2014/main" id="{28665F16-5E6E-4A2C-9351-1A9381DAA68D}"/>
              </a:ext>
            </a:extLst>
          </p:cNvPr>
          <p:cNvSpPr/>
          <p:nvPr/>
        </p:nvSpPr>
        <p:spPr>
          <a:xfrm>
            <a:off x="0" y="4037934"/>
            <a:ext cx="12192000" cy="523220"/>
          </a:xfrm>
          <a:prstGeom prst="rect">
            <a:avLst/>
          </a:prstGeom>
          <a:solidFill>
            <a:srgbClr val="ECECEC"/>
          </a:solidFill>
        </p:spPr>
        <p:txBody>
          <a:bodyPr wrap="square">
            <a:spAutoFit/>
          </a:bodyPr>
          <a:lstStyle/>
          <a:p>
            <a:pPr marL="180000"/>
            <a:r>
              <a:rPr lang="fr-FR" sz="2800" b="1" dirty="0">
                <a:solidFill>
                  <a:srgbClr val="652D6D"/>
                </a:solidFill>
              </a:rPr>
              <a:t>    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654C49BD-3F80-4245-94FF-3CD5D2C859E1}"/>
              </a:ext>
            </a:extLst>
          </p:cNvPr>
          <p:cNvSpPr/>
          <p:nvPr/>
        </p:nvSpPr>
        <p:spPr>
          <a:xfrm>
            <a:off x="0" y="2975754"/>
            <a:ext cx="12192000" cy="1174151"/>
          </a:xfrm>
          <a:prstGeom prst="rect">
            <a:avLst/>
          </a:prstGeom>
          <a:solidFill>
            <a:srgbClr val="EC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 anchorCtr="0"/>
          <a:lstStyle/>
          <a:p>
            <a:pPr marL="612000"/>
            <a:endParaRPr lang="fr-FR" sz="3600" dirty="0">
              <a:solidFill>
                <a:schemeClr val="bg1"/>
              </a:solidFill>
              <a:latin typeface="Affogato-Regular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C128FEF9-230F-43E4-80E5-39E2FB8D2B81}"/>
              </a:ext>
            </a:extLst>
          </p:cNvPr>
          <p:cNvSpPr/>
          <p:nvPr/>
        </p:nvSpPr>
        <p:spPr>
          <a:xfrm>
            <a:off x="659754" y="3414359"/>
            <a:ext cx="9368742" cy="612000"/>
          </a:xfrm>
          <a:prstGeom prst="rect">
            <a:avLst/>
          </a:prstGeom>
          <a:solidFill>
            <a:srgbClr val="A48AC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 anchorCtr="0"/>
          <a:lstStyle/>
          <a:p>
            <a:pPr marL="612000"/>
            <a:endParaRPr lang="fr-FR" sz="3600" dirty="0">
              <a:solidFill>
                <a:schemeClr val="bg1"/>
              </a:solidFill>
              <a:latin typeface="Affogato-Regular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EA35702E-5555-4539-A84B-A756EC5E53E7}"/>
              </a:ext>
            </a:extLst>
          </p:cNvPr>
          <p:cNvSpPr/>
          <p:nvPr/>
        </p:nvSpPr>
        <p:spPr>
          <a:xfrm>
            <a:off x="601882" y="3347320"/>
            <a:ext cx="9368742" cy="612000"/>
          </a:xfrm>
          <a:prstGeom prst="rect">
            <a:avLst/>
          </a:prstGeom>
          <a:solidFill>
            <a:srgbClr val="7534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 anchorCtr="0"/>
          <a:lstStyle/>
          <a:p>
            <a:pPr marL="180000"/>
            <a:r>
              <a:rPr lang="fr-FR" sz="3600" b="1" dirty="0">
                <a:solidFill>
                  <a:schemeClr val="bg1"/>
                </a:solidFill>
                <a:latin typeface="Affogato-Regular"/>
              </a:rPr>
              <a:t>          RESTITUTION DE LA CONCERTATION</a:t>
            </a:r>
          </a:p>
        </p:txBody>
      </p:sp>
      <p:pic>
        <p:nvPicPr>
          <p:cNvPr id="34" name="Image 33">
            <a:extLst>
              <a:ext uri="{FF2B5EF4-FFF2-40B4-BE49-F238E27FC236}">
                <a16:creationId xmlns:a16="http://schemas.microsoft.com/office/drawing/2014/main" id="{1D71D6BA-C80C-44E8-90EC-B1A014BA86B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98153" y="3085949"/>
            <a:ext cx="1068186" cy="15105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362126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56B39A53-C74E-48AE-8F7B-92F4EA14440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85774" y="4568289"/>
            <a:ext cx="4330046" cy="1795313"/>
          </a:xfrm>
        </p:spPr>
        <p:txBody>
          <a:bodyPr anchor="ctr" anchorCtr="0">
            <a:noAutofit/>
          </a:bodyPr>
          <a:lstStyle/>
          <a:p>
            <a:pPr>
              <a:buClr>
                <a:schemeClr val="accent6">
                  <a:lumMod val="75000"/>
                </a:schemeClr>
              </a:buClr>
              <a:buFont typeface="Wingdings" panose="05000000000000000000" pitchFamily="2" charset="2"/>
              <a:buChar char="ü"/>
            </a:pPr>
            <a:r>
              <a:rPr lang="fr-FR" sz="1600" dirty="0"/>
              <a:t>Présentation dans la Maison M</a:t>
            </a:r>
          </a:p>
          <a:p>
            <a:pPr>
              <a:buClr>
                <a:schemeClr val="accent6">
                  <a:lumMod val="75000"/>
                </a:schemeClr>
              </a:buClr>
              <a:buFont typeface="Wingdings" panose="05000000000000000000" pitchFamily="2" charset="2"/>
              <a:buChar char="ü"/>
            </a:pPr>
            <a:r>
              <a:rPr lang="fr-FR" sz="1600" dirty="0"/>
              <a:t>Activités diverses avec des associations locales</a:t>
            </a:r>
          </a:p>
          <a:p>
            <a:pPr>
              <a:buClr>
                <a:schemeClr val="accent6">
                  <a:lumMod val="75000"/>
                </a:schemeClr>
              </a:buClr>
              <a:buFont typeface="Wingdings" panose="05000000000000000000" pitchFamily="2" charset="2"/>
              <a:buChar char="ü"/>
            </a:pPr>
            <a:r>
              <a:rPr lang="fr-FR" sz="1600" dirty="0"/>
              <a:t>Ateliers avec la Médiathèque 31</a:t>
            </a:r>
          </a:p>
          <a:p>
            <a:pPr>
              <a:buClr>
                <a:schemeClr val="accent6">
                  <a:lumMod val="75000"/>
                </a:schemeClr>
              </a:buClr>
              <a:buFont typeface="Wingdings" panose="05000000000000000000" pitchFamily="2" charset="2"/>
              <a:buChar char="ü"/>
            </a:pPr>
            <a:r>
              <a:rPr lang="fr-FR" sz="1600" dirty="0"/>
              <a:t>Temps formel de restitution</a:t>
            </a:r>
          </a:p>
          <a:p>
            <a:pPr>
              <a:buClr>
                <a:schemeClr val="accent6">
                  <a:lumMod val="75000"/>
                </a:schemeClr>
              </a:buClr>
              <a:buFont typeface="Wingdings" panose="05000000000000000000" pitchFamily="2" charset="2"/>
              <a:buChar char="ü"/>
            </a:pPr>
            <a:r>
              <a:rPr lang="fr-FR" sz="1600" dirty="0"/>
              <a:t>Gouter dans le parc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DCE56DBD-B5B7-4CF3-8E98-BDBB23C4E85F}"/>
              </a:ext>
            </a:extLst>
          </p:cNvPr>
          <p:cNvSpPr/>
          <p:nvPr/>
        </p:nvSpPr>
        <p:spPr>
          <a:xfrm>
            <a:off x="0" y="0"/>
            <a:ext cx="12192000" cy="1174151"/>
          </a:xfrm>
          <a:prstGeom prst="rect">
            <a:avLst/>
          </a:prstGeom>
          <a:solidFill>
            <a:srgbClr val="EC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 anchorCtr="0"/>
          <a:lstStyle/>
          <a:p>
            <a:pPr marL="612000"/>
            <a:endParaRPr lang="fr-FR" sz="3600" dirty="0">
              <a:solidFill>
                <a:schemeClr val="bg1"/>
              </a:solidFill>
              <a:latin typeface="Affogato-Regular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15A23EB3-4B46-488B-9743-9E898CD280C4}"/>
              </a:ext>
            </a:extLst>
          </p:cNvPr>
          <p:cNvSpPr/>
          <p:nvPr/>
        </p:nvSpPr>
        <p:spPr>
          <a:xfrm>
            <a:off x="659754" y="438605"/>
            <a:ext cx="9368742" cy="612000"/>
          </a:xfrm>
          <a:prstGeom prst="rect">
            <a:avLst/>
          </a:prstGeom>
          <a:solidFill>
            <a:srgbClr val="A48AC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 anchorCtr="0"/>
          <a:lstStyle/>
          <a:p>
            <a:pPr marL="612000"/>
            <a:endParaRPr lang="fr-FR" sz="3600" dirty="0">
              <a:solidFill>
                <a:schemeClr val="bg1"/>
              </a:solidFill>
              <a:latin typeface="Affogato-Regular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DFE893E2-07A4-4235-9235-46283D72DF77}"/>
              </a:ext>
            </a:extLst>
          </p:cNvPr>
          <p:cNvSpPr/>
          <p:nvPr/>
        </p:nvSpPr>
        <p:spPr>
          <a:xfrm>
            <a:off x="0" y="-1851"/>
            <a:ext cx="12192000" cy="176383"/>
          </a:xfrm>
          <a:prstGeom prst="rect">
            <a:avLst/>
          </a:prstGeom>
          <a:solidFill>
            <a:srgbClr val="A48AC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 anchorCtr="0"/>
          <a:lstStyle/>
          <a:p>
            <a:pPr marL="612000"/>
            <a:endParaRPr lang="fr-FR" sz="3600" dirty="0">
              <a:solidFill>
                <a:schemeClr val="bg1"/>
              </a:solidFill>
              <a:latin typeface="Affogato-Regular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31A0AFC0-47A6-4FF0-BBA0-5D3C7F8FBA62}"/>
              </a:ext>
            </a:extLst>
          </p:cNvPr>
          <p:cNvSpPr/>
          <p:nvPr/>
        </p:nvSpPr>
        <p:spPr>
          <a:xfrm>
            <a:off x="601882" y="371566"/>
            <a:ext cx="9368742" cy="612000"/>
          </a:xfrm>
          <a:prstGeom prst="rect">
            <a:avLst/>
          </a:prstGeom>
          <a:solidFill>
            <a:srgbClr val="7534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 anchorCtr="0"/>
          <a:lstStyle/>
          <a:p>
            <a:pPr marL="180000" algn="ctr"/>
            <a:r>
              <a:rPr lang="fr-FR" sz="3600" b="1" dirty="0">
                <a:solidFill>
                  <a:schemeClr val="bg1"/>
                </a:solidFill>
                <a:latin typeface="Affogato-Regular"/>
              </a:rPr>
              <a:t>RESTITUTION DE LA CONCERTATION</a:t>
            </a:r>
          </a:p>
        </p:txBody>
      </p:sp>
      <p:pic>
        <p:nvPicPr>
          <p:cNvPr id="17" name="Image 16">
            <a:extLst>
              <a:ext uri="{FF2B5EF4-FFF2-40B4-BE49-F238E27FC236}">
                <a16:creationId xmlns:a16="http://schemas.microsoft.com/office/drawing/2014/main" id="{85D9596F-8216-4B28-91F5-330134A8C2C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79696" y="75163"/>
            <a:ext cx="828303" cy="1171315"/>
          </a:xfrm>
          <a:prstGeom prst="rect">
            <a:avLst/>
          </a:prstGeom>
        </p:spPr>
      </p:pic>
      <p:sp>
        <p:nvSpPr>
          <p:cNvPr id="18" name="ZoneTexte 17">
            <a:extLst>
              <a:ext uri="{FF2B5EF4-FFF2-40B4-BE49-F238E27FC236}">
                <a16:creationId xmlns:a16="http://schemas.microsoft.com/office/drawing/2014/main" id="{62FEB6BE-71B8-44E4-A9AB-B4881A3447F0}"/>
              </a:ext>
            </a:extLst>
          </p:cNvPr>
          <p:cNvSpPr txBox="1"/>
          <p:nvPr/>
        </p:nvSpPr>
        <p:spPr>
          <a:xfrm>
            <a:off x="99708" y="6476763"/>
            <a:ext cx="1164157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400" b="1" i="1" dirty="0">
                <a:solidFill>
                  <a:schemeClr val="tx1"/>
                </a:solidFill>
              </a:rPr>
              <a:t>*Réseau Mémo : </a:t>
            </a:r>
            <a:r>
              <a:rPr lang="fr-FR" sz="1400" i="1" dirty="0">
                <a:solidFill>
                  <a:schemeClr val="tx1"/>
                </a:solidFill>
              </a:rPr>
              <a:t>Réseau rassemblant les médiathèques des communes de l’intercommunalité de la CCCB (Communauté de Communes des Coteaux Bellevue)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9C53ACB4-88A0-4B50-83B1-4A9C5275697A}"/>
              </a:ext>
            </a:extLst>
          </p:cNvPr>
          <p:cNvSpPr/>
          <p:nvPr/>
        </p:nvSpPr>
        <p:spPr>
          <a:xfrm>
            <a:off x="0" y="1062180"/>
            <a:ext cx="12192000" cy="523220"/>
          </a:xfrm>
          <a:prstGeom prst="rect">
            <a:avLst/>
          </a:prstGeom>
          <a:solidFill>
            <a:srgbClr val="ECECEC"/>
          </a:solidFill>
        </p:spPr>
        <p:txBody>
          <a:bodyPr wrap="square">
            <a:spAutoFit/>
          </a:bodyPr>
          <a:lstStyle/>
          <a:p>
            <a:pPr marL="180000"/>
            <a:r>
              <a:rPr lang="fr-FR" sz="2800" b="1" dirty="0">
                <a:solidFill>
                  <a:srgbClr val="652D6D"/>
                </a:solidFill>
              </a:rPr>
              <a:t>                        Restitution auprès des 3 parties prenantes</a:t>
            </a:r>
          </a:p>
        </p:txBody>
      </p:sp>
      <p:pic>
        <p:nvPicPr>
          <p:cNvPr id="24" name="Image 23" descr="Une image contenant intérieur, mur, noir&#10;&#10;Description générée automatiquement">
            <a:extLst>
              <a:ext uri="{FF2B5EF4-FFF2-40B4-BE49-F238E27FC236}">
                <a16:creationId xmlns:a16="http://schemas.microsoft.com/office/drawing/2014/main" id="{9F6A1B45-61DE-4A45-BBC2-5357EF024AA5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9344724" y="1961758"/>
            <a:ext cx="2839050" cy="2287500"/>
          </a:xfrm>
          <a:prstGeom prst="rect">
            <a:avLst/>
          </a:prstGeom>
        </p:spPr>
      </p:pic>
      <p:pic>
        <p:nvPicPr>
          <p:cNvPr id="20" name="Image 19" descr="Une image contenant extérieur, ciel, personne, gens&#10;&#10;Description générée automatiquement">
            <a:extLst>
              <a:ext uri="{FF2B5EF4-FFF2-40B4-BE49-F238E27FC236}">
                <a16:creationId xmlns:a16="http://schemas.microsoft.com/office/drawing/2014/main" id="{B8BB7C60-3DD4-44D7-851E-DA27FFDF81FC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385244" y="4597615"/>
            <a:ext cx="3522755" cy="1824335"/>
          </a:xfrm>
          <a:prstGeom prst="rect">
            <a:avLst/>
          </a:prstGeom>
        </p:spPr>
      </p:pic>
      <p:sp>
        <p:nvSpPr>
          <p:cNvPr id="27" name="ZoneTexte 26">
            <a:extLst>
              <a:ext uri="{FF2B5EF4-FFF2-40B4-BE49-F238E27FC236}">
                <a16:creationId xmlns:a16="http://schemas.microsoft.com/office/drawing/2014/main" id="{11964FBF-A38B-4750-A915-D65E48E39FD8}"/>
              </a:ext>
            </a:extLst>
          </p:cNvPr>
          <p:cNvSpPr txBox="1"/>
          <p:nvPr/>
        </p:nvSpPr>
        <p:spPr>
          <a:xfrm>
            <a:off x="385475" y="1922655"/>
            <a:ext cx="2687971" cy="52322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>
            <a:defPPr>
              <a:defRPr lang="fr-FR"/>
            </a:defPPr>
            <a:lvl1pPr marL="180000">
              <a:defRPr sz="2400" b="1">
                <a:solidFill>
                  <a:schemeClr val="bg1"/>
                </a:solidFill>
                <a:latin typeface="Affogato-Regular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fr-FR" dirty="0"/>
              <a:t>Elus Locaux</a:t>
            </a:r>
          </a:p>
        </p:txBody>
      </p:sp>
      <p:sp>
        <p:nvSpPr>
          <p:cNvPr id="28" name="ZoneTexte 27">
            <a:extLst>
              <a:ext uri="{FF2B5EF4-FFF2-40B4-BE49-F238E27FC236}">
                <a16:creationId xmlns:a16="http://schemas.microsoft.com/office/drawing/2014/main" id="{7CAB76FD-AD55-4405-8EAB-4FD1FEEAE889}"/>
              </a:ext>
            </a:extLst>
          </p:cNvPr>
          <p:cNvSpPr txBox="1"/>
          <p:nvPr/>
        </p:nvSpPr>
        <p:spPr>
          <a:xfrm>
            <a:off x="385475" y="2712573"/>
            <a:ext cx="2687971" cy="675858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>
            <a:defPPr>
              <a:defRPr lang="fr-FR"/>
            </a:defPPr>
            <a:lvl1pPr marL="180000">
              <a:defRPr sz="2800" b="1">
                <a:solidFill>
                  <a:schemeClr val="bg1"/>
                </a:solidFill>
                <a:latin typeface="Affogato-Regular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fr-FR" sz="2400" dirty="0"/>
              <a:t>Partenaires et Réseau Mémo*</a:t>
            </a:r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D8842271-46D3-466C-A439-24682214A525}"/>
              </a:ext>
            </a:extLst>
          </p:cNvPr>
          <p:cNvSpPr txBox="1"/>
          <p:nvPr/>
        </p:nvSpPr>
        <p:spPr>
          <a:xfrm>
            <a:off x="389087" y="3644221"/>
            <a:ext cx="2701896" cy="864949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>
            <a:defPPr>
              <a:defRPr lang="fr-FR"/>
            </a:defPPr>
            <a:lvl1pPr marL="180000">
              <a:defRPr sz="2400" b="1">
                <a:solidFill>
                  <a:schemeClr val="bg1"/>
                </a:solidFill>
                <a:latin typeface="Affogato-Regular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fr-FR" dirty="0"/>
              <a:t>Population</a:t>
            </a:r>
          </a:p>
        </p:txBody>
      </p:sp>
      <p:sp>
        <p:nvSpPr>
          <p:cNvPr id="30" name="ZoneTexte 29">
            <a:extLst>
              <a:ext uri="{FF2B5EF4-FFF2-40B4-BE49-F238E27FC236}">
                <a16:creationId xmlns:a16="http://schemas.microsoft.com/office/drawing/2014/main" id="{3B05AF1C-B2F5-47E6-8DC3-A72D6598F915}"/>
              </a:ext>
            </a:extLst>
          </p:cNvPr>
          <p:cNvSpPr txBox="1"/>
          <p:nvPr/>
        </p:nvSpPr>
        <p:spPr>
          <a:xfrm>
            <a:off x="4185775" y="1914420"/>
            <a:ext cx="2905690" cy="52322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anchor="ctr" anchorCtr="0">
            <a:noAutofit/>
          </a:bodyPr>
          <a:lstStyle>
            <a:defPPr>
              <a:defRPr lang="fr-FR"/>
            </a:defPPr>
            <a:lvl1pPr marL="180000">
              <a:defRPr sz="2800" b="1">
                <a:solidFill>
                  <a:srgbClr val="652D6D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  <a:lvl6pPr>
              <a:defRPr>
                <a:solidFill>
                  <a:schemeClr val="tx1"/>
                </a:solidFill>
              </a:defRPr>
            </a:lvl6pPr>
            <a:lvl7pPr>
              <a:defRPr>
                <a:solidFill>
                  <a:schemeClr val="tx1"/>
                </a:solidFill>
              </a:defRPr>
            </a:lvl7pPr>
            <a:lvl8pPr>
              <a:defRPr>
                <a:solidFill>
                  <a:schemeClr val="tx1"/>
                </a:solidFill>
              </a:defRPr>
            </a:lvl8pPr>
            <a:lvl9pPr>
              <a:defRPr>
                <a:solidFill>
                  <a:schemeClr val="tx1"/>
                </a:solidFill>
              </a:defRPr>
            </a:lvl9pPr>
          </a:lstStyle>
          <a:p>
            <a:r>
              <a:rPr lang="fr-FR" sz="2400" dirty="0">
                <a:solidFill>
                  <a:schemeClr val="accent1">
                    <a:lumMod val="50000"/>
                  </a:schemeClr>
                </a:solidFill>
              </a:rPr>
              <a:t>Conseil Municipal</a:t>
            </a:r>
          </a:p>
        </p:txBody>
      </p:sp>
      <p:sp>
        <p:nvSpPr>
          <p:cNvPr id="31" name="ZoneTexte 30">
            <a:extLst>
              <a:ext uri="{FF2B5EF4-FFF2-40B4-BE49-F238E27FC236}">
                <a16:creationId xmlns:a16="http://schemas.microsoft.com/office/drawing/2014/main" id="{AD094326-58C8-4679-8C62-FD813EF8CA58}"/>
              </a:ext>
            </a:extLst>
          </p:cNvPr>
          <p:cNvSpPr txBox="1"/>
          <p:nvPr/>
        </p:nvSpPr>
        <p:spPr>
          <a:xfrm>
            <a:off x="4185774" y="2712573"/>
            <a:ext cx="3440711" cy="675857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anchor="ctr" anchorCtr="0">
            <a:noAutofit/>
          </a:bodyPr>
          <a:lstStyle>
            <a:defPPr>
              <a:defRPr lang="fr-FR"/>
            </a:defPPr>
            <a:lvl1pPr marL="180000">
              <a:defRPr sz="2800" b="1">
                <a:solidFill>
                  <a:srgbClr val="652D6D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  <a:lvl6pPr>
              <a:defRPr>
                <a:solidFill>
                  <a:schemeClr val="tx1"/>
                </a:solidFill>
              </a:defRPr>
            </a:lvl6pPr>
            <a:lvl7pPr>
              <a:defRPr>
                <a:solidFill>
                  <a:schemeClr val="tx1"/>
                </a:solidFill>
              </a:defRPr>
            </a:lvl7pPr>
            <a:lvl8pPr>
              <a:defRPr>
                <a:solidFill>
                  <a:schemeClr val="tx1"/>
                </a:solidFill>
              </a:defRPr>
            </a:lvl8pPr>
            <a:lvl9pPr>
              <a:defRPr>
                <a:solidFill>
                  <a:schemeClr val="tx1"/>
                </a:solidFill>
              </a:defRPr>
            </a:lvl9pPr>
          </a:lstStyle>
          <a:p>
            <a:r>
              <a:rPr lang="fr-FR" sz="2400" dirty="0">
                <a:solidFill>
                  <a:schemeClr val="accent2">
                    <a:lumMod val="50000"/>
                  </a:schemeClr>
                </a:solidFill>
              </a:rPr>
              <a:t>Réunion Spécifique</a:t>
            </a:r>
          </a:p>
        </p:txBody>
      </p:sp>
      <p:sp>
        <p:nvSpPr>
          <p:cNvPr id="32" name="ZoneTexte 31">
            <a:extLst>
              <a:ext uri="{FF2B5EF4-FFF2-40B4-BE49-F238E27FC236}">
                <a16:creationId xmlns:a16="http://schemas.microsoft.com/office/drawing/2014/main" id="{91DB5067-03C4-4AD7-A350-9E3085253FE1}"/>
              </a:ext>
            </a:extLst>
          </p:cNvPr>
          <p:cNvSpPr txBox="1"/>
          <p:nvPr/>
        </p:nvSpPr>
        <p:spPr>
          <a:xfrm>
            <a:off x="4185775" y="3644222"/>
            <a:ext cx="4122484" cy="86494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anchor="ctr" anchorCtr="0">
            <a:noAutofit/>
          </a:bodyPr>
          <a:lstStyle>
            <a:defPPr>
              <a:defRPr lang="fr-FR"/>
            </a:defPPr>
            <a:lvl1pPr marL="180000">
              <a:defRPr sz="2800" b="1">
                <a:solidFill>
                  <a:srgbClr val="652D6D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  <a:lvl6pPr>
              <a:defRPr>
                <a:solidFill>
                  <a:schemeClr val="tx1"/>
                </a:solidFill>
              </a:defRPr>
            </a:lvl6pPr>
            <a:lvl7pPr>
              <a:defRPr>
                <a:solidFill>
                  <a:schemeClr val="tx1"/>
                </a:solidFill>
              </a:defRPr>
            </a:lvl7pPr>
            <a:lvl8pPr>
              <a:defRPr>
                <a:solidFill>
                  <a:schemeClr val="tx1"/>
                </a:solidFill>
              </a:defRPr>
            </a:lvl8pPr>
            <a:lvl9pPr>
              <a:defRPr>
                <a:solidFill>
                  <a:schemeClr val="tx1"/>
                </a:solidFill>
              </a:defRPr>
            </a:lvl9pPr>
          </a:lstStyle>
          <a:p>
            <a:r>
              <a:rPr lang="fr-FR" sz="2400" dirty="0">
                <a:solidFill>
                  <a:schemeClr val="accent6">
                    <a:lumMod val="50000"/>
                  </a:schemeClr>
                </a:solidFill>
              </a:rPr>
              <a:t>Evènement lors du Week-end du Matrimoine (18-19 sept.)</a:t>
            </a:r>
          </a:p>
        </p:txBody>
      </p:sp>
      <p:sp>
        <p:nvSpPr>
          <p:cNvPr id="33" name="Flèche : chevron 32">
            <a:extLst>
              <a:ext uri="{FF2B5EF4-FFF2-40B4-BE49-F238E27FC236}">
                <a16:creationId xmlns:a16="http://schemas.microsoft.com/office/drawing/2014/main" id="{D1F730E1-D29A-45B0-B116-A401A83D3031}"/>
              </a:ext>
            </a:extLst>
          </p:cNvPr>
          <p:cNvSpPr/>
          <p:nvPr/>
        </p:nvSpPr>
        <p:spPr>
          <a:xfrm>
            <a:off x="3545064" y="1921643"/>
            <a:ext cx="424805" cy="523220"/>
          </a:xfrm>
          <a:prstGeom prst="chevron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 anchorCtr="0"/>
          <a:lstStyle/>
          <a:p>
            <a:pPr marL="180000"/>
            <a:endParaRPr lang="fr-FR" sz="2800" b="1">
              <a:solidFill>
                <a:schemeClr val="bg1"/>
              </a:solidFill>
              <a:latin typeface="Affogato-Regular"/>
            </a:endParaRPr>
          </a:p>
        </p:txBody>
      </p:sp>
      <p:sp>
        <p:nvSpPr>
          <p:cNvPr id="34" name="Flèche : chevron 33">
            <a:extLst>
              <a:ext uri="{FF2B5EF4-FFF2-40B4-BE49-F238E27FC236}">
                <a16:creationId xmlns:a16="http://schemas.microsoft.com/office/drawing/2014/main" id="{D7BDE757-C0CB-4C01-976C-B97F2E02AEFA}"/>
              </a:ext>
            </a:extLst>
          </p:cNvPr>
          <p:cNvSpPr/>
          <p:nvPr/>
        </p:nvSpPr>
        <p:spPr>
          <a:xfrm>
            <a:off x="3238853" y="1921643"/>
            <a:ext cx="424805" cy="523220"/>
          </a:xfrm>
          <a:prstGeom prst="chevron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 anchorCtr="0"/>
          <a:lstStyle/>
          <a:p>
            <a:pPr marL="180000"/>
            <a:endParaRPr lang="fr-FR" sz="2800" b="1">
              <a:solidFill>
                <a:schemeClr val="bg1"/>
              </a:solidFill>
              <a:latin typeface="Affogato-Regular"/>
            </a:endParaRPr>
          </a:p>
        </p:txBody>
      </p:sp>
      <p:sp>
        <p:nvSpPr>
          <p:cNvPr id="35" name="Flèche : chevron 34">
            <a:extLst>
              <a:ext uri="{FF2B5EF4-FFF2-40B4-BE49-F238E27FC236}">
                <a16:creationId xmlns:a16="http://schemas.microsoft.com/office/drawing/2014/main" id="{3BE75406-6B51-4477-8967-68B9D4FCB5D9}"/>
              </a:ext>
            </a:extLst>
          </p:cNvPr>
          <p:cNvSpPr/>
          <p:nvPr/>
        </p:nvSpPr>
        <p:spPr>
          <a:xfrm>
            <a:off x="3545064" y="2699723"/>
            <a:ext cx="424805" cy="688707"/>
          </a:xfrm>
          <a:prstGeom prst="chevron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 anchorCtr="0"/>
          <a:lstStyle/>
          <a:p>
            <a:pPr marL="180000"/>
            <a:endParaRPr lang="fr-FR" sz="2800" b="1">
              <a:solidFill>
                <a:schemeClr val="bg1"/>
              </a:solidFill>
              <a:latin typeface="Affogato-Regular"/>
            </a:endParaRPr>
          </a:p>
        </p:txBody>
      </p:sp>
      <p:sp>
        <p:nvSpPr>
          <p:cNvPr id="36" name="Flèche : chevron 35">
            <a:extLst>
              <a:ext uri="{FF2B5EF4-FFF2-40B4-BE49-F238E27FC236}">
                <a16:creationId xmlns:a16="http://schemas.microsoft.com/office/drawing/2014/main" id="{AA0E1D1F-0C4C-49C1-AC96-A652F5D79465}"/>
              </a:ext>
            </a:extLst>
          </p:cNvPr>
          <p:cNvSpPr/>
          <p:nvPr/>
        </p:nvSpPr>
        <p:spPr>
          <a:xfrm>
            <a:off x="3238853" y="2699723"/>
            <a:ext cx="424805" cy="688707"/>
          </a:xfrm>
          <a:prstGeom prst="chevron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 anchorCtr="0"/>
          <a:lstStyle/>
          <a:p>
            <a:pPr marL="180000"/>
            <a:endParaRPr lang="fr-FR" sz="2800" b="1">
              <a:solidFill>
                <a:schemeClr val="bg1"/>
              </a:solidFill>
              <a:latin typeface="Affogato-Regular"/>
            </a:endParaRPr>
          </a:p>
        </p:txBody>
      </p:sp>
      <p:sp>
        <p:nvSpPr>
          <p:cNvPr id="37" name="Flèche : chevron 36">
            <a:extLst>
              <a:ext uri="{FF2B5EF4-FFF2-40B4-BE49-F238E27FC236}">
                <a16:creationId xmlns:a16="http://schemas.microsoft.com/office/drawing/2014/main" id="{C816BA0D-8CEC-474B-8B96-B4C55CF037BE}"/>
              </a:ext>
            </a:extLst>
          </p:cNvPr>
          <p:cNvSpPr/>
          <p:nvPr/>
        </p:nvSpPr>
        <p:spPr>
          <a:xfrm>
            <a:off x="3545064" y="3644220"/>
            <a:ext cx="424805" cy="864949"/>
          </a:xfrm>
          <a:prstGeom prst="chevron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 anchorCtr="0"/>
          <a:lstStyle/>
          <a:p>
            <a:pPr marL="180000"/>
            <a:endParaRPr lang="fr-FR" sz="2800" b="1">
              <a:solidFill>
                <a:schemeClr val="bg1"/>
              </a:solidFill>
              <a:latin typeface="Affogato-Regular"/>
            </a:endParaRPr>
          </a:p>
        </p:txBody>
      </p:sp>
      <p:sp>
        <p:nvSpPr>
          <p:cNvPr id="38" name="Flèche : chevron 37">
            <a:extLst>
              <a:ext uri="{FF2B5EF4-FFF2-40B4-BE49-F238E27FC236}">
                <a16:creationId xmlns:a16="http://schemas.microsoft.com/office/drawing/2014/main" id="{65CE6466-802A-4588-8C04-04B5C48EB201}"/>
              </a:ext>
            </a:extLst>
          </p:cNvPr>
          <p:cNvSpPr/>
          <p:nvPr/>
        </p:nvSpPr>
        <p:spPr>
          <a:xfrm>
            <a:off x="3238853" y="3644221"/>
            <a:ext cx="424805" cy="864948"/>
          </a:xfrm>
          <a:prstGeom prst="chevron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 anchorCtr="0"/>
          <a:lstStyle/>
          <a:p>
            <a:pPr marL="180000"/>
            <a:endParaRPr lang="fr-FR" sz="2800" b="1">
              <a:solidFill>
                <a:schemeClr val="bg1"/>
              </a:solidFill>
              <a:latin typeface="Affogato-Regular"/>
            </a:endParaRPr>
          </a:p>
        </p:txBody>
      </p:sp>
    </p:spTree>
    <p:extLst>
      <p:ext uri="{BB962C8B-B14F-4D97-AF65-F5344CB8AC3E}">
        <p14:creationId xmlns:p14="http://schemas.microsoft.com/office/powerpoint/2010/main" val="329924881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Image 29">
            <a:extLst>
              <a:ext uri="{FF2B5EF4-FFF2-40B4-BE49-F238E27FC236}">
                <a16:creationId xmlns:a16="http://schemas.microsoft.com/office/drawing/2014/main" id="{932C23D1-4F27-4632-9003-CB1C5A45FD1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36384" y="4237766"/>
            <a:ext cx="2471061" cy="2570961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EECF5E76-A203-4DA0-AE00-EBCDD530FB26}"/>
              </a:ext>
            </a:extLst>
          </p:cNvPr>
          <p:cNvSpPr/>
          <p:nvPr/>
        </p:nvSpPr>
        <p:spPr>
          <a:xfrm>
            <a:off x="0" y="0"/>
            <a:ext cx="12192000" cy="1174151"/>
          </a:xfrm>
          <a:prstGeom prst="rect">
            <a:avLst/>
          </a:prstGeom>
          <a:solidFill>
            <a:srgbClr val="EC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 anchorCtr="0"/>
          <a:lstStyle/>
          <a:p>
            <a:pPr marL="612000"/>
            <a:endParaRPr lang="fr-FR" sz="3600" dirty="0">
              <a:solidFill>
                <a:schemeClr val="bg1"/>
              </a:solidFill>
              <a:latin typeface="Affogato-Regular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356AD7D-4ECC-45DF-A448-05F6F455BF8D}"/>
              </a:ext>
            </a:extLst>
          </p:cNvPr>
          <p:cNvSpPr/>
          <p:nvPr/>
        </p:nvSpPr>
        <p:spPr>
          <a:xfrm>
            <a:off x="659754" y="438605"/>
            <a:ext cx="9368742" cy="612000"/>
          </a:xfrm>
          <a:prstGeom prst="rect">
            <a:avLst/>
          </a:prstGeom>
          <a:solidFill>
            <a:srgbClr val="A48AC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 anchorCtr="0"/>
          <a:lstStyle/>
          <a:p>
            <a:pPr marL="612000"/>
            <a:endParaRPr lang="fr-FR" sz="3600" dirty="0">
              <a:solidFill>
                <a:schemeClr val="bg1"/>
              </a:solidFill>
              <a:latin typeface="Affogato-Regular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DB7045C4-559C-45C1-B5A7-A9277C0B8659}"/>
              </a:ext>
            </a:extLst>
          </p:cNvPr>
          <p:cNvSpPr/>
          <p:nvPr/>
        </p:nvSpPr>
        <p:spPr>
          <a:xfrm>
            <a:off x="0" y="-1851"/>
            <a:ext cx="12192000" cy="176383"/>
          </a:xfrm>
          <a:prstGeom prst="rect">
            <a:avLst/>
          </a:prstGeom>
          <a:solidFill>
            <a:srgbClr val="A48AC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 anchorCtr="0"/>
          <a:lstStyle/>
          <a:p>
            <a:pPr marL="612000"/>
            <a:endParaRPr lang="fr-FR" sz="3600" dirty="0">
              <a:solidFill>
                <a:schemeClr val="bg1"/>
              </a:solidFill>
              <a:latin typeface="Affogato-Regular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CCF773EF-968F-426D-B70A-8830BEC6DA4F}"/>
              </a:ext>
            </a:extLst>
          </p:cNvPr>
          <p:cNvSpPr/>
          <p:nvPr/>
        </p:nvSpPr>
        <p:spPr>
          <a:xfrm>
            <a:off x="601882" y="371566"/>
            <a:ext cx="9368742" cy="612000"/>
          </a:xfrm>
          <a:prstGeom prst="rect">
            <a:avLst/>
          </a:prstGeom>
          <a:solidFill>
            <a:srgbClr val="7534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 anchorCtr="0"/>
          <a:lstStyle/>
          <a:p>
            <a:pPr marL="180000" algn="ctr"/>
            <a:r>
              <a:rPr lang="fr-FR" sz="3600" b="1" dirty="0">
                <a:solidFill>
                  <a:schemeClr val="bg1"/>
                </a:solidFill>
                <a:latin typeface="Affogato-Regular"/>
              </a:rPr>
              <a:t>RESTITUTION DE LA CONCERTATION</a:t>
            </a:r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18B3BC4B-C966-46E1-9B93-5756785E0D52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79696" y="75163"/>
            <a:ext cx="828303" cy="1171315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C5ACDCE2-8F30-403A-8D5C-ED75D90E58D1}"/>
              </a:ext>
            </a:extLst>
          </p:cNvPr>
          <p:cNvSpPr/>
          <p:nvPr/>
        </p:nvSpPr>
        <p:spPr>
          <a:xfrm>
            <a:off x="0" y="1062180"/>
            <a:ext cx="12192000" cy="523220"/>
          </a:xfrm>
          <a:prstGeom prst="rect">
            <a:avLst/>
          </a:prstGeom>
          <a:solidFill>
            <a:srgbClr val="ECECEC"/>
          </a:solidFill>
        </p:spPr>
        <p:txBody>
          <a:bodyPr wrap="square">
            <a:spAutoFit/>
          </a:bodyPr>
          <a:lstStyle/>
          <a:p>
            <a:pPr marL="180000"/>
            <a:r>
              <a:rPr lang="fr-FR" sz="2800" b="1" dirty="0">
                <a:solidFill>
                  <a:srgbClr val="652D6D"/>
                </a:solidFill>
              </a:rPr>
              <a:t>          Présentation ludique sous forme de BD dans la Maison M</a:t>
            </a: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E86F0414-6DCB-4EE3-9193-61D3F251AF0C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311" y="1604323"/>
            <a:ext cx="3328331" cy="2598024"/>
          </a:xfrm>
          <a:prstGeom prst="rect">
            <a:avLst/>
          </a:prstGeom>
        </p:spPr>
      </p:pic>
      <p:pic>
        <p:nvPicPr>
          <p:cNvPr id="16" name="Image 15">
            <a:extLst>
              <a:ext uri="{FF2B5EF4-FFF2-40B4-BE49-F238E27FC236}">
                <a16:creationId xmlns:a16="http://schemas.microsoft.com/office/drawing/2014/main" id="{431EBA72-BA2A-4F52-A06C-4DCE46F0ECAD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25200" y="1604325"/>
            <a:ext cx="1669372" cy="1294518"/>
          </a:xfrm>
          <a:prstGeom prst="rect">
            <a:avLst/>
          </a:prstGeom>
        </p:spPr>
      </p:pic>
      <p:pic>
        <p:nvPicPr>
          <p:cNvPr id="18" name="Image 17">
            <a:extLst>
              <a:ext uri="{FF2B5EF4-FFF2-40B4-BE49-F238E27FC236}">
                <a16:creationId xmlns:a16="http://schemas.microsoft.com/office/drawing/2014/main" id="{8777FC4B-1D03-4B14-8780-46B17F0A4E26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25200" y="2895356"/>
            <a:ext cx="1657988" cy="1284792"/>
          </a:xfrm>
          <a:prstGeom prst="rect">
            <a:avLst/>
          </a:prstGeom>
        </p:spPr>
      </p:pic>
      <p:pic>
        <p:nvPicPr>
          <p:cNvPr id="20" name="Image 19">
            <a:extLst>
              <a:ext uri="{FF2B5EF4-FFF2-40B4-BE49-F238E27FC236}">
                <a16:creationId xmlns:a16="http://schemas.microsoft.com/office/drawing/2014/main" id="{AA1AE43B-6AB5-4E20-AE62-A40DCB5253A6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2018" y="1607821"/>
            <a:ext cx="3209400" cy="2572327"/>
          </a:xfrm>
          <a:prstGeom prst="rect">
            <a:avLst/>
          </a:prstGeom>
        </p:spPr>
      </p:pic>
      <p:pic>
        <p:nvPicPr>
          <p:cNvPr id="22" name="Image 21">
            <a:extLst>
              <a:ext uri="{FF2B5EF4-FFF2-40B4-BE49-F238E27FC236}">
                <a16:creationId xmlns:a16="http://schemas.microsoft.com/office/drawing/2014/main" id="{90E84606-6BF7-4570-A86B-7E739D8F8917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82621" y="1609186"/>
            <a:ext cx="3215205" cy="2570961"/>
          </a:xfrm>
          <a:prstGeom prst="rect">
            <a:avLst/>
          </a:prstGeom>
        </p:spPr>
      </p:pic>
      <p:pic>
        <p:nvPicPr>
          <p:cNvPr id="24" name="Image 23">
            <a:extLst>
              <a:ext uri="{FF2B5EF4-FFF2-40B4-BE49-F238E27FC236}">
                <a16:creationId xmlns:a16="http://schemas.microsoft.com/office/drawing/2014/main" id="{8A06D112-6E8C-45A5-B54B-F252BB24E45E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310" y="4199071"/>
            <a:ext cx="3328331" cy="2658929"/>
          </a:xfrm>
          <a:prstGeom prst="rect">
            <a:avLst/>
          </a:prstGeom>
        </p:spPr>
      </p:pic>
      <p:pic>
        <p:nvPicPr>
          <p:cNvPr id="26" name="Image 25">
            <a:extLst>
              <a:ext uri="{FF2B5EF4-FFF2-40B4-BE49-F238E27FC236}">
                <a16:creationId xmlns:a16="http://schemas.microsoft.com/office/drawing/2014/main" id="{C333B089-0559-4D67-BEBC-BDFE6C7EFD97}"/>
              </a:ext>
            </a:extLst>
          </p:cNvPr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33370" y="4208799"/>
            <a:ext cx="3328330" cy="2649201"/>
          </a:xfrm>
          <a:prstGeom prst="rect">
            <a:avLst/>
          </a:prstGeom>
        </p:spPr>
      </p:pic>
      <p:pic>
        <p:nvPicPr>
          <p:cNvPr id="28" name="Image 27">
            <a:extLst>
              <a:ext uri="{FF2B5EF4-FFF2-40B4-BE49-F238E27FC236}">
                <a16:creationId xmlns:a16="http://schemas.microsoft.com/office/drawing/2014/main" id="{D5343BA9-D79F-46AA-AB75-F3EBB84FA879}"/>
              </a:ext>
            </a:extLst>
          </p:cNvPr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92227" y="4199071"/>
            <a:ext cx="3328330" cy="26565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43522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>
            <a:extLst>
              <a:ext uri="{FF2B5EF4-FFF2-40B4-BE49-F238E27FC236}">
                <a16:creationId xmlns:a16="http://schemas.microsoft.com/office/drawing/2014/main" id="{28665F16-5E6E-4A2C-9351-1A9381DAA68D}"/>
              </a:ext>
            </a:extLst>
          </p:cNvPr>
          <p:cNvSpPr/>
          <p:nvPr/>
        </p:nvSpPr>
        <p:spPr>
          <a:xfrm>
            <a:off x="0" y="4037934"/>
            <a:ext cx="12192000" cy="523220"/>
          </a:xfrm>
          <a:prstGeom prst="rect">
            <a:avLst/>
          </a:prstGeom>
          <a:solidFill>
            <a:srgbClr val="ECECEC"/>
          </a:solidFill>
        </p:spPr>
        <p:txBody>
          <a:bodyPr wrap="square">
            <a:spAutoFit/>
          </a:bodyPr>
          <a:lstStyle/>
          <a:p>
            <a:pPr marL="180000"/>
            <a:r>
              <a:rPr lang="fr-FR" sz="2800" b="1" dirty="0">
                <a:solidFill>
                  <a:srgbClr val="652D6D"/>
                </a:solidFill>
              </a:rPr>
              <a:t>                       Retour sur la 1</a:t>
            </a:r>
            <a:r>
              <a:rPr lang="fr-FR" sz="2800" b="1" baseline="30000" dirty="0">
                <a:solidFill>
                  <a:srgbClr val="652D6D"/>
                </a:solidFill>
              </a:rPr>
              <a:t>ère</a:t>
            </a:r>
            <a:r>
              <a:rPr lang="fr-FR" sz="2800" b="1" dirty="0">
                <a:solidFill>
                  <a:srgbClr val="652D6D"/>
                </a:solidFill>
              </a:rPr>
              <a:t> phase de la concertation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654C49BD-3F80-4245-94FF-3CD5D2C859E1}"/>
              </a:ext>
            </a:extLst>
          </p:cNvPr>
          <p:cNvSpPr/>
          <p:nvPr/>
        </p:nvSpPr>
        <p:spPr>
          <a:xfrm>
            <a:off x="0" y="2975754"/>
            <a:ext cx="12192000" cy="1174151"/>
          </a:xfrm>
          <a:prstGeom prst="rect">
            <a:avLst/>
          </a:prstGeom>
          <a:solidFill>
            <a:srgbClr val="EC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 anchorCtr="0"/>
          <a:lstStyle/>
          <a:p>
            <a:pPr marL="612000"/>
            <a:endParaRPr lang="fr-FR" sz="3600" dirty="0">
              <a:solidFill>
                <a:schemeClr val="bg1"/>
              </a:solidFill>
              <a:latin typeface="Affogato-Regular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C128FEF9-230F-43E4-80E5-39E2FB8D2B81}"/>
              </a:ext>
            </a:extLst>
          </p:cNvPr>
          <p:cNvSpPr/>
          <p:nvPr/>
        </p:nvSpPr>
        <p:spPr>
          <a:xfrm>
            <a:off x="659754" y="3414359"/>
            <a:ext cx="9368742" cy="612000"/>
          </a:xfrm>
          <a:prstGeom prst="rect">
            <a:avLst/>
          </a:prstGeom>
          <a:solidFill>
            <a:srgbClr val="A48AC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 anchorCtr="0"/>
          <a:lstStyle/>
          <a:p>
            <a:pPr marL="612000"/>
            <a:endParaRPr lang="fr-FR" sz="3600" dirty="0">
              <a:solidFill>
                <a:schemeClr val="bg1"/>
              </a:solidFill>
              <a:latin typeface="Affogato-Regular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EA35702E-5555-4539-A84B-A756EC5E53E7}"/>
              </a:ext>
            </a:extLst>
          </p:cNvPr>
          <p:cNvSpPr/>
          <p:nvPr/>
        </p:nvSpPr>
        <p:spPr>
          <a:xfrm>
            <a:off x="601882" y="3347320"/>
            <a:ext cx="9368742" cy="612000"/>
          </a:xfrm>
          <a:prstGeom prst="rect">
            <a:avLst/>
          </a:prstGeom>
          <a:solidFill>
            <a:srgbClr val="7534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 anchorCtr="0"/>
          <a:lstStyle/>
          <a:p>
            <a:pPr marL="180000" algn="ctr"/>
            <a:r>
              <a:rPr lang="fr-FR" sz="3600" b="1" dirty="0">
                <a:solidFill>
                  <a:schemeClr val="bg1"/>
                </a:solidFill>
                <a:latin typeface="Affogato-Regular"/>
              </a:rPr>
              <a:t>CONCLUSIONS</a:t>
            </a:r>
          </a:p>
        </p:txBody>
      </p:sp>
      <p:pic>
        <p:nvPicPr>
          <p:cNvPr id="34" name="Image 33">
            <a:extLst>
              <a:ext uri="{FF2B5EF4-FFF2-40B4-BE49-F238E27FC236}">
                <a16:creationId xmlns:a16="http://schemas.microsoft.com/office/drawing/2014/main" id="{1D71D6BA-C80C-44E8-90EC-B1A014BA86B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98153" y="3085949"/>
            <a:ext cx="1068186" cy="15105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820408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F86A148B-680A-4906-9081-ECCC7622D88B}"/>
              </a:ext>
            </a:extLst>
          </p:cNvPr>
          <p:cNvSpPr/>
          <p:nvPr/>
        </p:nvSpPr>
        <p:spPr>
          <a:xfrm>
            <a:off x="0" y="1062180"/>
            <a:ext cx="12192000" cy="523220"/>
          </a:xfrm>
          <a:prstGeom prst="rect">
            <a:avLst/>
          </a:prstGeom>
          <a:solidFill>
            <a:srgbClr val="ECECEC"/>
          </a:solidFill>
        </p:spPr>
        <p:txBody>
          <a:bodyPr wrap="square">
            <a:spAutoFit/>
          </a:bodyPr>
          <a:lstStyle/>
          <a:p>
            <a:pPr marL="180000"/>
            <a:r>
              <a:rPr lang="fr-FR" sz="2800" b="1" dirty="0">
                <a:solidFill>
                  <a:srgbClr val="652D6D"/>
                </a:solidFill>
              </a:rPr>
              <a:t>                               Retour d’expérience enrichissant</a:t>
            </a:r>
          </a:p>
        </p:txBody>
      </p:sp>
      <p:grpSp>
        <p:nvGrpSpPr>
          <p:cNvPr id="28" name="Groupe 27">
            <a:extLst>
              <a:ext uri="{FF2B5EF4-FFF2-40B4-BE49-F238E27FC236}">
                <a16:creationId xmlns:a16="http://schemas.microsoft.com/office/drawing/2014/main" id="{669100D6-DE88-4934-843A-5253895F71AD}"/>
              </a:ext>
            </a:extLst>
          </p:cNvPr>
          <p:cNvGrpSpPr/>
          <p:nvPr/>
        </p:nvGrpSpPr>
        <p:grpSpPr>
          <a:xfrm>
            <a:off x="11500701" y="6285329"/>
            <a:ext cx="445092" cy="400110"/>
            <a:chOff x="414630" y="1639067"/>
            <a:chExt cx="353954" cy="400110"/>
          </a:xfrm>
        </p:grpSpPr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6075BA5A-BCF3-4EAB-B621-0EFC9FDDFD10}"/>
                </a:ext>
              </a:extLst>
            </p:cNvPr>
            <p:cNvSpPr/>
            <p:nvPr/>
          </p:nvSpPr>
          <p:spPr>
            <a:xfrm rot="21480000">
              <a:off x="414630" y="1639067"/>
              <a:ext cx="337236" cy="400110"/>
            </a:xfrm>
            <a:prstGeom prst="rect">
              <a:avLst/>
            </a:prstGeom>
            <a:solidFill>
              <a:srgbClr val="57575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b" anchorCtr="0" forceAA="0" compatLnSpc="1">
              <a:prstTxWarp prst="textNoShape">
                <a:avLst/>
              </a:prstTxWarp>
              <a:noAutofit/>
            </a:bodyPr>
            <a:lstStyle/>
            <a:p>
              <a:pPr marL="612000"/>
              <a:endParaRPr lang="fr-FR" sz="2800" dirty="0">
                <a:solidFill>
                  <a:schemeClr val="bg1"/>
                </a:solidFill>
                <a:latin typeface="Affogato-Regular"/>
              </a:endParaRPr>
            </a:p>
          </p:txBody>
        </p:sp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AFCD7026-34D9-405A-855B-F87211247E5C}"/>
                </a:ext>
              </a:extLst>
            </p:cNvPr>
            <p:cNvSpPr/>
            <p:nvPr/>
          </p:nvSpPr>
          <p:spPr>
            <a:xfrm>
              <a:off x="428426" y="1654624"/>
              <a:ext cx="340158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fld id="{F47E1AB8-7C59-46A6-9C6F-287F4F4F7067}" type="slidenum">
                <a:rPr lang="fr-FR" b="1" smtClean="0">
                  <a:solidFill>
                    <a:srgbClr val="95C11F"/>
                  </a:solidFill>
                  <a:latin typeface="Affogato-Bold"/>
                </a:rPr>
                <a:pPr algn="ctr"/>
                <a:t>19</a:t>
              </a:fld>
              <a:endParaRPr lang="fr-FR" dirty="0"/>
            </a:p>
          </p:txBody>
        </p:sp>
      </p:grpSp>
      <p:sp>
        <p:nvSpPr>
          <p:cNvPr id="47" name="Rectangle 46">
            <a:extLst>
              <a:ext uri="{FF2B5EF4-FFF2-40B4-BE49-F238E27FC236}">
                <a16:creationId xmlns:a16="http://schemas.microsoft.com/office/drawing/2014/main" id="{95BAD290-C3B0-4C7A-BC43-D2D81C15E0F3}"/>
              </a:ext>
            </a:extLst>
          </p:cNvPr>
          <p:cNvSpPr/>
          <p:nvPr/>
        </p:nvSpPr>
        <p:spPr>
          <a:xfrm>
            <a:off x="0" y="0"/>
            <a:ext cx="12192000" cy="1174151"/>
          </a:xfrm>
          <a:prstGeom prst="rect">
            <a:avLst/>
          </a:prstGeom>
          <a:solidFill>
            <a:srgbClr val="EC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 anchorCtr="0"/>
          <a:lstStyle/>
          <a:p>
            <a:pPr marL="612000"/>
            <a:endParaRPr lang="fr-FR" sz="3600" dirty="0">
              <a:solidFill>
                <a:schemeClr val="bg1"/>
              </a:solidFill>
              <a:latin typeface="Affogato-Regular"/>
            </a:endParaRP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CB24A277-CBC5-436E-985A-6493A4BE6B73}"/>
              </a:ext>
            </a:extLst>
          </p:cNvPr>
          <p:cNvSpPr/>
          <p:nvPr/>
        </p:nvSpPr>
        <p:spPr>
          <a:xfrm>
            <a:off x="659754" y="438605"/>
            <a:ext cx="9368742" cy="612000"/>
          </a:xfrm>
          <a:prstGeom prst="rect">
            <a:avLst/>
          </a:prstGeom>
          <a:solidFill>
            <a:srgbClr val="A48AC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 anchorCtr="0"/>
          <a:lstStyle/>
          <a:p>
            <a:pPr marL="612000"/>
            <a:endParaRPr lang="fr-FR" sz="3600" dirty="0">
              <a:solidFill>
                <a:schemeClr val="bg1"/>
              </a:solidFill>
              <a:latin typeface="Affogato-Regular"/>
            </a:endParaRP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19BAF773-DB6B-4BF6-8569-80C2A3D7C247}"/>
              </a:ext>
            </a:extLst>
          </p:cNvPr>
          <p:cNvSpPr/>
          <p:nvPr/>
        </p:nvSpPr>
        <p:spPr>
          <a:xfrm>
            <a:off x="0" y="-1851"/>
            <a:ext cx="12192000" cy="176383"/>
          </a:xfrm>
          <a:prstGeom prst="rect">
            <a:avLst/>
          </a:prstGeom>
          <a:solidFill>
            <a:srgbClr val="A48AC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 anchorCtr="0"/>
          <a:lstStyle/>
          <a:p>
            <a:pPr marL="612000"/>
            <a:endParaRPr lang="fr-FR" sz="3600" dirty="0">
              <a:solidFill>
                <a:schemeClr val="bg1"/>
              </a:solidFill>
              <a:latin typeface="Affogato-Regular"/>
            </a:endParaRP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41C65F00-36D0-494B-BE87-EE5BFA31268B}"/>
              </a:ext>
            </a:extLst>
          </p:cNvPr>
          <p:cNvSpPr/>
          <p:nvPr/>
        </p:nvSpPr>
        <p:spPr>
          <a:xfrm>
            <a:off x="601882" y="371566"/>
            <a:ext cx="9368742" cy="612000"/>
          </a:xfrm>
          <a:prstGeom prst="rect">
            <a:avLst/>
          </a:prstGeom>
          <a:solidFill>
            <a:srgbClr val="7534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 anchorCtr="0"/>
          <a:lstStyle/>
          <a:p>
            <a:pPr marL="180000" algn="ctr"/>
            <a:r>
              <a:rPr lang="fr-FR" sz="3600" b="1" dirty="0">
                <a:solidFill>
                  <a:schemeClr val="bg1"/>
                </a:solidFill>
                <a:latin typeface="Affogato-Regular"/>
              </a:rPr>
              <a:t>BILAN DE LA 1</a:t>
            </a:r>
            <a:r>
              <a:rPr lang="fr-FR" sz="3600" b="1" baseline="30000" dirty="0">
                <a:solidFill>
                  <a:schemeClr val="bg1"/>
                </a:solidFill>
                <a:latin typeface="Affogato-Regular"/>
              </a:rPr>
              <a:t>ère</a:t>
            </a:r>
            <a:r>
              <a:rPr lang="fr-FR" sz="3600" b="1" dirty="0">
                <a:solidFill>
                  <a:schemeClr val="bg1"/>
                </a:solidFill>
                <a:latin typeface="Affogato-Regular"/>
              </a:rPr>
              <a:t> PHASE DE LA CONCERTATION</a:t>
            </a:r>
          </a:p>
        </p:txBody>
      </p:sp>
      <p:pic>
        <p:nvPicPr>
          <p:cNvPr id="52" name="Image 51">
            <a:extLst>
              <a:ext uri="{FF2B5EF4-FFF2-40B4-BE49-F238E27FC236}">
                <a16:creationId xmlns:a16="http://schemas.microsoft.com/office/drawing/2014/main" id="{C1BB5396-CC5B-491B-8A8E-BFEDF382A29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79696" y="75163"/>
            <a:ext cx="828303" cy="1171315"/>
          </a:xfrm>
          <a:prstGeom prst="rect">
            <a:avLst/>
          </a:prstGeom>
        </p:spPr>
      </p:pic>
      <p:sp>
        <p:nvSpPr>
          <p:cNvPr id="15" name="ZoneTexte 14">
            <a:extLst>
              <a:ext uri="{FF2B5EF4-FFF2-40B4-BE49-F238E27FC236}">
                <a16:creationId xmlns:a16="http://schemas.microsoft.com/office/drawing/2014/main" id="{B49446BF-ABC4-4082-9A38-5AEF6FFF42E7}"/>
              </a:ext>
            </a:extLst>
          </p:cNvPr>
          <p:cNvSpPr txBox="1"/>
          <p:nvPr/>
        </p:nvSpPr>
        <p:spPr>
          <a:xfrm>
            <a:off x="1913640" y="1704746"/>
            <a:ext cx="9426803" cy="1283123"/>
          </a:xfrm>
          <a:prstGeom prst="rect">
            <a:avLst/>
          </a:prstGeom>
          <a:solidFill>
            <a:srgbClr val="ECE6F2"/>
          </a:solidFill>
        </p:spPr>
        <p:txBody>
          <a:bodyPr wrap="square">
            <a:noAutofit/>
          </a:bodyPr>
          <a:lstStyle/>
          <a:p>
            <a:r>
              <a:rPr lang="fr-FR" sz="2400" b="1" dirty="0">
                <a:solidFill>
                  <a:srgbClr val="652D6D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Forte Participation citoyenne</a:t>
            </a:r>
          </a:p>
          <a:p>
            <a:endParaRPr lang="fr-FR" b="1" dirty="0">
              <a:latin typeface="Calibri" panose="020F0502020204030204" pitchFamily="34" charset="0"/>
              <a:ea typeface="Times New Roman" panose="02020603050405020304" pitchFamily="18" charset="0"/>
            </a:endParaRPr>
          </a:p>
          <a:p>
            <a:r>
              <a:rPr lang="fr-FR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sym typeface="Wingdings" panose="05000000000000000000" pitchFamily="2" charset="2"/>
              </a:rPr>
              <a:t> </a:t>
            </a:r>
            <a:r>
              <a:rPr lang="fr-FR" dirty="0">
                <a:solidFill>
                  <a:schemeClr val="accent1"/>
                </a:solidFill>
                <a:latin typeface="Calibri" panose="020F0502020204030204" pitchFamily="34" charset="0"/>
                <a:ea typeface="Times New Roman" panose="02020603050405020304" pitchFamily="18" charset="0"/>
                <a:sym typeface="Wingdings" panose="05000000000000000000" pitchFamily="2" charset="2"/>
              </a:rPr>
              <a:t>Fort intérêt </a:t>
            </a:r>
            <a:r>
              <a:rPr lang="fr-FR" dirty="0">
                <a:latin typeface="Calibri" panose="020F0502020204030204" pitchFamily="34" charset="0"/>
                <a:ea typeface="Times New Roman" panose="02020603050405020304" pitchFamily="18" charset="0"/>
                <a:sym typeface="Wingdings" panose="05000000000000000000" pitchFamily="2" charset="2"/>
              </a:rPr>
              <a:t>des habitants et des partenaires pour le projet de la Maison M </a:t>
            </a:r>
            <a:endParaRPr lang="fr-FR" b="1" dirty="0">
              <a:latin typeface="Calibri" panose="020F0502020204030204" pitchFamily="34" charset="0"/>
              <a:ea typeface="Times New Roman" panose="02020603050405020304" pitchFamily="18" charset="0"/>
            </a:endParaRPr>
          </a:p>
        </p:txBody>
      </p:sp>
      <p:pic>
        <p:nvPicPr>
          <p:cNvPr id="1026" name="Picture 2" descr="Afficher l’image source">
            <a:extLst>
              <a:ext uri="{FF2B5EF4-FFF2-40B4-BE49-F238E27FC236}">
                <a16:creationId xmlns:a16="http://schemas.microsoft.com/office/drawing/2014/main" id="{1268796B-A1FC-4C0F-B9EE-07DC028354C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3474" y="1948240"/>
            <a:ext cx="1543553" cy="10496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Afficher l’image source">
            <a:extLst>
              <a:ext uri="{FF2B5EF4-FFF2-40B4-BE49-F238E27FC236}">
                <a16:creationId xmlns:a16="http://schemas.microsoft.com/office/drawing/2014/main" id="{869E3A5F-C5A2-4E0C-979E-E48ADA4BCD2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9831" y="3230496"/>
            <a:ext cx="1558590" cy="15585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ZoneTexte 16">
            <a:extLst>
              <a:ext uri="{FF2B5EF4-FFF2-40B4-BE49-F238E27FC236}">
                <a16:creationId xmlns:a16="http://schemas.microsoft.com/office/drawing/2014/main" id="{1E7493B3-2455-40B1-81EA-6DAFCF970D76}"/>
              </a:ext>
            </a:extLst>
          </p:cNvPr>
          <p:cNvSpPr txBox="1"/>
          <p:nvPr/>
        </p:nvSpPr>
        <p:spPr>
          <a:xfrm>
            <a:off x="2328421" y="3230496"/>
            <a:ext cx="9012023" cy="1558590"/>
          </a:xfrm>
          <a:prstGeom prst="rect">
            <a:avLst/>
          </a:prstGeom>
          <a:solidFill>
            <a:srgbClr val="ECE6F2"/>
          </a:solidFill>
        </p:spPr>
        <p:txBody>
          <a:bodyPr wrap="square">
            <a:noAutofit/>
          </a:bodyPr>
          <a:lstStyle/>
          <a:p>
            <a:r>
              <a:rPr lang="fr-FR" sz="2400" b="1" dirty="0">
                <a:solidFill>
                  <a:srgbClr val="652D6D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Les attentes des habitants</a:t>
            </a:r>
          </a:p>
          <a:p>
            <a:endParaRPr lang="fr-FR" b="1" dirty="0">
              <a:latin typeface="Calibri" panose="020F0502020204030204" pitchFamily="34" charset="0"/>
              <a:ea typeface="Times New Roman" panose="02020603050405020304" pitchFamily="18" charset="0"/>
            </a:endParaRPr>
          </a:p>
          <a:p>
            <a:r>
              <a:rPr lang="fr-FR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sym typeface="Wingdings" panose="05000000000000000000" pitchFamily="2" charset="2"/>
              </a:rPr>
              <a:t> Bénéficier d’un lieu </a:t>
            </a:r>
            <a:r>
              <a:rPr lang="fr-FR" sz="1800" dirty="0">
                <a:solidFill>
                  <a:schemeClr val="accent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sym typeface="Wingdings" panose="05000000000000000000" pitchFamily="2" charset="2"/>
              </a:rPr>
              <a:t>vivant et dynamique </a:t>
            </a:r>
            <a:r>
              <a:rPr lang="fr-FR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sym typeface="Wingdings" panose="05000000000000000000" pitchFamily="2" charset="2"/>
              </a:rPr>
              <a:t>avec des </a:t>
            </a:r>
            <a:r>
              <a:rPr lang="fr-FR" sz="1800" dirty="0">
                <a:solidFill>
                  <a:schemeClr val="accent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sym typeface="Wingdings" panose="05000000000000000000" pitchFamily="2" charset="2"/>
              </a:rPr>
              <a:t>espaces partagés </a:t>
            </a:r>
            <a:r>
              <a:rPr lang="fr-FR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sym typeface="Wingdings" panose="05000000000000000000" pitchFamily="2" charset="2"/>
              </a:rPr>
              <a:t>et </a:t>
            </a:r>
            <a:r>
              <a:rPr lang="fr-FR" sz="1800" dirty="0">
                <a:solidFill>
                  <a:schemeClr val="accent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sym typeface="Wingdings" panose="05000000000000000000" pitchFamily="2" charset="2"/>
              </a:rPr>
              <a:t>intimistes</a:t>
            </a:r>
          </a:p>
          <a:p>
            <a:r>
              <a:rPr lang="fr-FR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sym typeface="Wingdings" panose="05000000000000000000" pitchFamily="2" charset="2"/>
              </a:rPr>
              <a:t> </a:t>
            </a:r>
            <a:r>
              <a:rPr lang="fr-FR" sz="1800" dirty="0">
                <a:solidFill>
                  <a:schemeClr val="accent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sym typeface="Wingdings" panose="05000000000000000000" pitchFamily="2" charset="2"/>
              </a:rPr>
              <a:t>Echanger</a:t>
            </a:r>
            <a:r>
              <a:rPr lang="fr-FR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sym typeface="Wingdings" panose="05000000000000000000" pitchFamily="2" charset="2"/>
              </a:rPr>
              <a:t> sur des</a:t>
            </a:r>
            <a:r>
              <a:rPr lang="fr-FR" dirty="0">
                <a:latin typeface="Calibri" panose="020F0502020204030204" pitchFamily="34" charset="0"/>
                <a:sym typeface="Wingdings" panose="05000000000000000000" pitchFamily="2" charset="2"/>
              </a:rPr>
              <a:t> thématiques </a:t>
            </a:r>
            <a:r>
              <a:rPr lang="fr-FR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sym typeface="Wingdings" panose="05000000000000000000" pitchFamily="2" charset="2"/>
              </a:rPr>
              <a:t>et passer du </a:t>
            </a:r>
            <a:r>
              <a:rPr lang="fr-FR" dirty="0">
                <a:solidFill>
                  <a:schemeClr val="accent1"/>
                </a:solidFill>
                <a:latin typeface="Calibri" panose="020F0502020204030204" pitchFamily="34" charset="0"/>
                <a:sym typeface="Wingdings" panose="05000000000000000000" pitchFamily="2" charset="2"/>
              </a:rPr>
              <a:t>bon temps ensemble</a:t>
            </a:r>
          </a:p>
          <a:p>
            <a:r>
              <a:rPr lang="fr-FR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sym typeface="Wingdings" panose="05000000000000000000" pitchFamily="2" charset="2"/>
              </a:rPr>
              <a:t> Profiter d’un </a:t>
            </a:r>
            <a:r>
              <a:rPr lang="fr-FR" sz="1800" dirty="0">
                <a:solidFill>
                  <a:schemeClr val="accent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sym typeface="Wingdings" panose="05000000000000000000" pitchFamily="2" charset="2"/>
              </a:rPr>
              <a:t>service de proximité et complémentaire </a:t>
            </a:r>
            <a:r>
              <a:rPr lang="fr-FR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sym typeface="Wingdings" panose="05000000000000000000" pitchFamily="2" charset="2"/>
              </a:rPr>
              <a:t>à celui du territoire</a:t>
            </a:r>
            <a:endParaRPr lang="fr-FR" b="1" dirty="0">
              <a:latin typeface="Calibri" panose="020F0502020204030204" pitchFamily="34" charset="0"/>
              <a:ea typeface="Times New Roman" panose="02020603050405020304" pitchFamily="18" charset="0"/>
            </a:endParaRPr>
          </a:p>
          <a:p>
            <a:endParaRPr lang="fr-FR" sz="1800" dirty="0">
              <a:effectLst/>
              <a:latin typeface="Calibri" panose="020F0502020204030204" pitchFamily="34" charset="0"/>
              <a:ea typeface="Times New Roman" panose="02020603050405020304" pitchFamily="18" charset="0"/>
              <a:sym typeface="Wingdings" panose="05000000000000000000" pitchFamily="2" charset="2"/>
            </a:endParaRPr>
          </a:p>
          <a:p>
            <a:endParaRPr lang="fr-FR" b="1" dirty="0">
              <a:latin typeface="Calibri" panose="020F0502020204030204" pitchFamily="34" charset="0"/>
              <a:ea typeface="Times New Roman" panose="02020603050405020304" pitchFamily="18" charset="0"/>
            </a:endParaRPr>
          </a:p>
          <a:p>
            <a:endParaRPr lang="fr-FR" b="1" dirty="0">
              <a:latin typeface="Calibri" panose="020F0502020204030204" pitchFamily="34" charset="0"/>
              <a:ea typeface="Times New Roman" panose="02020603050405020304" pitchFamily="18" charset="0"/>
            </a:endParaRPr>
          </a:p>
        </p:txBody>
      </p:sp>
      <p:grpSp>
        <p:nvGrpSpPr>
          <p:cNvPr id="3" name="Groupe 2">
            <a:extLst>
              <a:ext uri="{FF2B5EF4-FFF2-40B4-BE49-F238E27FC236}">
                <a16:creationId xmlns:a16="http://schemas.microsoft.com/office/drawing/2014/main" id="{503ADF7C-3505-4DF0-B6DD-013557321E1A}"/>
              </a:ext>
            </a:extLst>
          </p:cNvPr>
          <p:cNvGrpSpPr/>
          <p:nvPr/>
        </p:nvGrpSpPr>
        <p:grpSpPr>
          <a:xfrm>
            <a:off x="6563316" y="5012354"/>
            <a:ext cx="4308364" cy="1689901"/>
            <a:chOff x="6167389" y="4588149"/>
            <a:chExt cx="4308364" cy="1689901"/>
          </a:xfrm>
        </p:grpSpPr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36A98644-61D0-403B-92ED-AF58CC511C10}"/>
                </a:ext>
              </a:extLst>
            </p:cNvPr>
            <p:cNvSpPr/>
            <p:nvPr/>
          </p:nvSpPr>
          <p:spPr>
            <a:xfrm>
              <a:off x="6167389" y="4601968"/>
              <a:ext cx="4308364" cy="1676082"/>
            </a:xfrm>
            <a:prstGeom prst="rect">
              <a:avLst/>
            </a:prstGeom>
            <a:solidFill>
              <a:srgbClr val="F9F9F9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180000" algn="ctr"/>
              <a:r>
                <a:rPr lang="fr-FR" sz="2800" b="1" dirty="0">
                  <a:solidFill>
                    <a:srgbClr val="9C46A8"/>
                  </a:solidFill>
                </a:rPr>
                <a:t>2</a:t>
              </a:r>
              <a:r>
                <a:rPr lang="fr-FR" sz="2800" b="1" baseline="30000" dirty="0">
                  <a:solidFill>
                    <a:srgbClr val="9C46A8"/>
                  </a:solidFill>
                </a:rPr>
                <a:t>ème</a:t>
              </a:r>
              <a:r>
                <a:rPr lang="fr-FR" sz="2800" b="1" dirty="0">
                  <a:solidFill>
                    <a:srgbClr val="9C46A8"/>
                  </a:solidFill>
                </a:rPr>
                <a:t> étape :</a:t>
              </a:r>
            </a:p>
            <a:p>
              <a:pPr marL="180000" algn="ctr"/>
              <a:r>
                <a:rPr lang="fr-FR" sz="2800" b="1" dirty="0">
                  <a:solidFill>
                    <a:srgbClr val="652D6D"/>
                  </a:solidFill>
                </a:rPr>
                <a:t>ATELIERS THEMATIQUES PARTICIPATIFS</a:t>
              </a:r>
            </a:p>
          </p:txBody>
        </p:sp>
        <p:pic>
          <p:nvPicPr>
            <p:cNvPr id="23" name="Graphique 22" descr="Réunion avec un remplissage uni">
              <a:extLst>
                <a:ext uri="{FF2B5EF4-FFF2-40B4-BE49-F238E27FC236}">
                  <a16:creationId xmlns:a16="http://schemas.microsoft.com/office/drawing/2014/main" id="{E032C726-66C1-4AC6-8F10-3E8CF76D661B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6242802" y="4588149"/>
              <a:ext cx="543235" cy="543235"/>
            </a:xfrm>
            <a:prstGeom prst="rect">
              <a:avLst/>
            </a:prstGeom>
          </p:spPr>
        </p:pic>
      </p:grpSp>
      <p:grpSp>
        <p:nvGrpSpPr>
          <p:cNvPr id="5" name="Groupe 4">
            <a:extLst>
              <a:ext uri="{FF2B5EF4-FFF2-40B4-BE49-F238E27FC236}">
                <a16:creationId xmlns:a16="http://schemas.microsoft.com/office/drawing/2014/main" id="{7547B1A9-E2CD-4532-983F-283FCFE4479C}"/>
              </a:ext>
            </a:extLst>
          </p:cNvPr>
          <p:cNvGrpSpPr/>
          <p:nvPr/>
        </p:nvGrpSpPr>
        <p:grpSpPr>
          <a:xfrm>
            <a:off x="1024046" y="5026173"/>
            <a:ext cx="3959258" cy="1676082"/>
            <a:chOff x="1514240" y="5026173"/>
            <a:chExt cx="3959258" cy="1676082"/>
          </a:xfrm>
        </p:grpSpPr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8A67C40C-CA43-4BBA-A0A3-32861D234DE0}"/>
                </a:ext>
              </a:extLst>
            </p:cNvPr>
            <p:cNvSpPr/>
            <p:nvPr/>
          </p:nvSpPr>
          <p:spPr>
            <a:xfrm>
              <a:off x="1514240" y="5026173"/>
              <a:ext cx="3959258" cy="1676082"/>
            </a:xfrm>
            <a:prstGeom prst="rect">
              <a:avLst/>
            </a:prstGeom>
            <a:solidFill>
              <a:srgbClr val="F9F9F9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800" b="1" dirty="0">
                  <a:solidFill>
                    <a:srgbClr val="652D6D"/>
                  </a:solidFill>
                </a:rPr>
                <a:t>Concertation Publique</a:t>
              </a:r>
            </a:p>
            <a:p>
              <a:pPr algn="ctr"/>
              <a:r>
                <a:rPr lang="fr-FR" sz="2800" b="1" dirty="0">
                  <a:solidFill>
                    <a:srgbClr val="9C46A8"/>
                  </a:solidFill>
                </a:rPr>
                <a:t>Résultats de la 1</a:t>
              </a:r>
              <a:r>
                <a:rPr lang="fr-FR" sz="2800" b="1" baseline="30000" dirty="0">
                  <a:solidFill>
                    <a:srgbClr val="9C46A8"/>
                  </a:solidFill>
                </a:rPr>
                <a:t>ère</a:t>
              </a:r>
              <a:r>
                <a:rPr lang="fr-FR" sz="2800" b="1" dirty="0">
                  <a:solidFill>
                    <a:srgbClr val="9C46A8"/>
                  </a:solidFill>
                </a:rPr>
                <a:t> phase</a:t>
              </a:r>
              <a:endParaRPr lang="fr-FR" sz="2800" b="1" dirty="0">
                <a:solidFill>
                  <a:srgbClr val="652D6D"/>
                </a:solidFill>
              </a:endParaRPr>
            </a:p>
          </p:txBody>
        </p:sp>
        <p:pic>
          <p:nvPicPr>
            <p:cNvPr id="24" name="Graphique 23" descr="Porte-bloc avec un remplissage uni">
              <a:extLst>
                <a:ext uri="{FF2B5EF4-FFF2-40B4-BE49-F238E27FC236}">
                  <a16:creationId xmlns:a16="http://schemas.microsoft.com/office/drawing/2014/main" id="{F3125CFE-89CC-4424-804C-0B60E4B45196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p:blipFill>
          <p:spPr>
            <a:xfrm>
              <a:off x="2037602" y="5040635"/>
              <a:ext cx="461665" cy="461665"/>
            </a:xfrm>
            <a:prstGeom prst="rect">
              <a:avLst/>
            </a:prstGeom>
          </p:spPr>
        </p:pic>
        <p:pic>
          <p:nvPicPr>
            <p:cNvPr id="25" name="Graphique 24" descr="Commentaire en cœur avec un remplissage uni">
              <a:extLst>
                <a:ext uri="{FF2B5EF4-FFF2-40B4-BE49-F238E27FC236}">
                  <a16:creationId xmlns:a16="http://schemas.microsoft.com/office/drawing/2014/main" id="{B9EDF13F-6321-41AC-92AF-C5C3CD0FD46C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screen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/>
            </a:stretch>
          </p:blipFill>
          <p:spPr>
            <a:xfrm flipH="1">
              <a:off x="1603688" y="5050062"/>
              <a:ext cx="461665" cy="461665"/>
            </a:xfrm>
            <a:prstGeom prst="rect">
              <a:avLst/>
            </a:prstGeom>
          </p:spPr>
        </p:pic>
      </p:grpSp>
      <p:sp>
        <p:nvSpPr>
          <p:cNvPr id="6" name="Flèche : droite 5">
            <a:extLst>
              <a:ext uri="{FF2B5EF4-FFF2-40B4-BE49-F238E27FC236}">
                <a16:creationId xmlns:a16="http://schemas.microsoft.com/office/drawing/2014/main" id="{038AC3ED-8AC4-4285-8E73-E07E20CAC7DB}"/>
              </a:ext>
            </a:extLst>
          </p:cNvPr>
          <p:cNvSpPr/>
          <p:nvPr/>
        </p:nvSpPr>
        <p:spPr>
          <a:xfrm>
            <a:off x="5566858" y="5371614"/>
            <a:ext cx="903561" cy="923625"/>
          </a:xfrm>
          <a:prstGeom prst="rightArrow">
            <a:avLst/>
          </a:prstGeom>
          <a:solidFill>
            <a:srgbClr val="652D6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66A9B78-76DE-43B5-9A86-5B4E463F85C5}"/>
              </a:ext>
            </a:extLst>
          </p:cNvPr>
          <p:cNvSpPr/>
          <p:nvPr/>
        </p:nvSpPr>
        <p:spPr>
          <a:xfrm>
            <a:off x="5407263" y="5602383"/>
            <a:ext cx="133395" cy="465677"/>
          </a:xfrm>
          <a:prstGeom prst="rect">
            <a:avLst/>
          </a:prstGeom>
          <a:solidFill>
            <a:srgbClr val="652D6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5F744958-BC2C-4357-8AFE-663AA18BCFD6}"/>
              </a:ext>
            </a:extLst>
          </p:cNvPr>
          <p:cNvSpPr/>
          <p:nvPr/>
        </p:nvSpPr>
        <p:spPr>
          <a:xfrm>
            <a:off x="5283200" y="5602383"/>
            <a:ext cx="91842" cy="465677"/>
          </a:xfrm>
          <a:prstGeom prst="rect">
            <a:avLst/>
          </a:prstGeom>
          <a:solidFill>
            <a:srgbClr val="652D6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0FD1528C-A887-48F4-945F-736CCED6815E}"/>
              </a:ext>
            </a:extLst>
          </p:cNvPr>
          <p:cNvSpPr/>
          <p:nvPr/>
        </p:nvSpPr>
        <p:spPr>
          <a:xfrm>
            <a:off x="5196469" y="5602383"/>
            <a:ext cx="45719" cy="465677"/>
          </a:xfrm>
          <a:prstGeom prst="rect">
            <a:avLst/>
          </a:prstGeom>
          <a:solidFill>
            <a:srgbClr val="652D6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50519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>
            <a:extLst>
              <a:ext uri="{FF2B5EF4-FFF2-40B4-BE49-F238E27FC236}">
                <a16:creationId xmlns:a16="http://schemas.microsoft.com/office/drawing/2014/main" id="{28665F16-5E6E-4A2C-9351-1A9381DAA68D}"/>
              </a:ext>
            </a:extLst>
          </p:cNvPr>
          <p:cNvSpPr/>
          <p:nvPr/>
        </p:nvSpPr>
        <p:spPr>
          <a:xfrm>
            <a:off x="0" y="4037934"/>
            <a:ext cx="12192000" cy="523220"/>
          </a:xfrm>
          <a:prstGeom prst="rect">
            <a:avLst/>
          </a:prstGeom>
          <a:solidFill>
            <a:srgbClr val="ECECEC"/>
          </a:solidFill>
        </p:spPr>
        <p:txBody>
          <a:bodyPr wrap="square">
            <a:spAutoFit/>
          </a:bodyPr>
          <a:lstStyle/>
          <a:p>
            <a:pPr marL="180000"/>
            <a:r>
              <a:rPr lang="fr-FR" sz="2800" b="1" dirty="0">
                <a:solidFill>
                  <a:srgbClr val="652D6D"/>
                </a:solidFill>
              </a:rPr>
              <a:t>                                 Contexte et Engagement politique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654C49BD-3F80-4245-94FF-3CD5D2C859E1}"/>
              </a:ext>
            </a:extLst>
          </p:cNvPr>
          <p:cNvSpPr/>
          <p:nvPr/>
        </p:nvSpPr>
        <p:spPr>
          <a:xfrm>
            <a:off x="0" y="2975754"/>
            <a:ext cx="12192000" cy="1174151"/>
          </a:xfrm>
          <a:prstGeom prst="rect">
            <a:avLst/>
          </a:prstGeom>
          <a:solidFill>
            <a:srgbClr val="EC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 anchorCtr="0"/>
          <a:lstStyle/>
          <a:p>
            <a:pPr marL="612000"/>
            <a:endParaRPr lang="fr-FR" sz="3600" dirty="0">
              <a:solidFill>
                <a:schemeClr val="bg1"/>
              </a:solidFill>
              <a:latin typeface="Affogato-Regular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C128FEF9-230F-43E4-80E5-39E2FB8D2B81}"/>
              </a:ext>
            </a:extLst>
          </p:cNvPr>
          <p:cNvSpPr/>
          <p:nvPr/>
        </p:nvSpPr>
        <p:spPr>
          <a:xfrm>
            <a:off x="659754" y="3414359"/>
            <a:ext cx="9368742" cy="612000"/>
          </a:xfrm>
          <a:prstGeom prst="rect">
            <a:avLst/>
          </a:prstGeom>
          <a:solidFill>
            <a:srgbClr val="A48AC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 anchorCtr="0"/>
          <a:lstStyle/>
          <a:p>
            <a:pPr marL="612000"/>
            <a:endParaRPr lang="fr-FR" sz="3600" dirty="0">
              <a:solidFill>
                <a:schemeClr val="bg1"/>
              </a:solidFill>
              <a:latin typeface="Affogato-Regular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EA35702E-5555-4539-A84B-A756EC5E53E7}"/>
              </a:ext>
            </a:extLst>
          </p:cNvPr>
          <p:cNvSpPr/>
          <p:nvPr/>
        </p:nvSpPr>
        <p:spPr>
          <a:xfrm>
            <a:off x="601882" y="3347320"/>
            <a:ext cx="9368742" cy="612000"/>
          </a:xfrm>
          <a:prstGeom prst="rect">
            <a:avLst/>
          </a:prstGeom>
          <a:solidFill>
            <a:srgbClr val="7534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 anchorCtr="0"/>
          <a:lstStyle/>
          <a:p>
            <a:pPr marL="180000" algn="ctr"/>
            <a:r>
              <a:rPr lang="fr-FR" sz="3600" b="1" dirty="0">
                <a:solidFill>
                  <a:schemeClr val="bg1"/>
                </a:solidFill>
                <a:latin typeface="Affogato-Regular"/>
              </a:rPr>
              <a:t>INTRODUCTION</a:t>
            </a:r>
          </a:p>
        </p:txBody>
      </p:sp>
      <p:pic>
        <p:nvPicPr>
          <p:cNvPr id="34" name="Image 33">
            <a:extLst>
              <a:ext uri="{FF2B5EF4-FFF2-40B4-BE49-F238E27FC236}">
                <a16:creationId xmlns:a16="http://schemas.microsoft.com/office/drawing/2014/main" id="{1D71D6BA-C80C-44E8-90EC-B1A014BA86B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98153" y="3085949"/>
            <a:ext cx="1068186" cy="15105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075114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F86A148B-680A-4906-9081-ECCC7622D88B}"/>
              </a:ext>
            </a:extLst>
          </p:cNvPr>
          <p:cNvSpPr/>
          <p:nvPr/>
        </p:nvSpPr>
        <p:spPr>
          <a:xfrm>
            <a:off x="0" y="1062180"/>
            <a:ext cx="12192000" cy="523220"/>
          </a:xfrm>
          <a:prstGeom prst="rect">
            <a:avLst/>
          </a:prstGeom>
          <a:solidFill>
            <a:srgbClr val="ECECEC"/>
          </a:solidFill>
        </p:spPr>
        <p:txBody>
          <a:bodyPr wrap="square">
            <a:spAutoFit/>
          </a:bodyPr>
          <a:lstStyle/>
          <a:p>
            <a:pPr marL="180000"/>
            <a:r>
              <a:rPr lang="fr-FR" sz="2800" b="1" dirty="0">
                <a:solidFill>
                  <a:srgbClr val="652D6D"/>
                </a:solidFill>
              </a:rPr>
              <a:t>             Participation citoyenne à la réalisation du programme</a:t>
            </a:r>
          </a:p>
        </p:txBody>
      </p:sp>
      <p:grpSp>
        <p:nvGrpSpPr>
          <p:cNvPr id="28" name="Groupe 27">
            <a:extLst>
              <a:ext uri="{FF2B5EF4-FFF2-40B4-BE49-F238E27FC236}">
                <a16:creationId xmlns:a16="http://schemas.microsoft.com/office/drawing/2014/main" id="{669100D6-DE88-4934-843A-5253895F71AD}"/>
              </a:ext>
            </a:extLst>
          </p:cNvPr>
          <p:cNvGrpSpPr/>
          <p:nvPr/>
        </p:nvGrpSpPr>
        <p:grpSpPr>
          <a:xfrm>
            <a:off x="11500701" y="6285329"/>
            <a:ext cx="445092" cy="400110"/>
            <a:chOff x="414630" y="1639067"/>
            <a:chExt cx="353954" cy="400110"/>
          </a:xfrm>
        </p:grpSpPr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6075BA5A-BCF3-4EAB-B621-0EFC9FDDFD10}"/>
                </a:ext>
              </a:extLst>
            </p:cNvPr>
            <p:cNvSpPr/>
            <p:nvPr/>
          </p:nvSpPr>
          <p:spPr>
            <a:xfrm rot="21480000">
              <a:off x="414630" y="1639067"/>
              <a:ext cx="337236" cy="400110"/>
            </a:xfrm>
            <a:prstGeom prst="rect">
              <a:avLst/>
            </a:prstGeom>
            <a:solidFill>
              <a:srgbClr val="57575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b" anchorCtr="0" forceAA="0" compatLnSpc="1">
              <a:prstTxWarp prst="textNoShape">
                <a:avLst/>
              </a:prstTxWarp>
              <a:noAutofit/>
            </a:bodyPr>
            <a:lstStyle/>
            <a:p>
              <a:pPr marL="612000"/>
              <a:endParaRPr lang="fr-FR" sz="2800" dirty="0">
                <a:solidFill>
                  <a:schemeClr val="bg1"/>
                </a:solidFill>
                <a:latin typeface="Affogato-Regular"/>
              </a:endParaRPr>
            </a:p>
          </p:txBody>
        </p:sp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AFCD7026-34D9-405A-855B-F87211247E5C}"/>
                </a:ext>
              </a:extLst>
            </p:cNvPr>
            <p:cNvSpPr/>
            <p:nvPr/>
          </p:nvSpPr>
          <p:spPr>
            <a:xfrm>
              <a:off x="428426" y="1654624"/>
              <a:ext cx="340158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fld id="{F47E1AB8-7C59-46A6-9C6F-287F4F4F7067}" type="slidenum">
                <a:rPr lang="fr-FR" b="1" smtClean="0">
                  <a:solidFill>
                    <a:srgbClr val="95C11F"/>
                  </a:solidFill>
                  <a:latin typeface="Affogato-Bold"/>
                </a:rPr>
                <a:pPr algn="ctr"/>
                <a:t>20</a:t>
              </a:fld>
              <a:endParaRPr lang="fr-FR" dirty="0"/>
            </a:p>
          </p:txBody>
        </p:sp>
      </p:grpSp>
      <p:sp>
        <p:nvSpPr>
          <p:cNvPr id="47" name="Rectangle 46">
            <a:extLst>
              <a:ext uri="{FF2B5EF4-FFF2-40B4-BE49-F238E27FC236}">
                <a16:creationId xmlns:a16="http://schemas.microsoft.com/office/drawing/2014/main" id="{95BAD290-C3B0-4C7A-BC43-D2D81C15E0F3}"/>
              </a:ext>
            </a:extLst>
          </p:cNvPr>
          <p:cNvSpPr/>
          <p:nvPr/>
        </p:nvSpPr>
        <p:spPr>
          <a:xfrm>
            <a:off x="0" y="0"/>
            <a:ext cx="12192000" cy="1174151"/>
          </a:xfrm>
          <a:prstGeom prst="rect">
            <a:avLst/>
          </a:prstGeom>
          <a:solidFill>
            <a:srgbClr val="EC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 anchorCtr="0"/>
          <a:lstStyle/>
          <a:p>
            <a:pPr marL="612000"/>
            <a:endParaRPr lang="fr-FR" sz="3600" dirty="0">
              <a:solidFill>
                <a:schemeClr val="bg1"/>
              </a:solidFill>
              <a:latin typeface="Affogato-Regular"/>
            </a:endParaRP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CB24A277-CBC5-436E-985A-6493A4BE6B73}"/>
              </a:ext>
            </a:extLst>
          </p:cNvPr>
          <p:cNvSpPr/>
          <p:nvPr/>
        </p:nvSpPr>
        <p:spPr>
          <a:xfrm>
            <a:off x="659754" y="438605"/>
            <a:ext cx="9368742" cy="612000"/>
          </a:xfrm>
          <a:prstGeom prst="rect">
            <a:avLst/>
          </a:prstGeom>
          <a:solidFill>
            <a:srgbClr val="A48AC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 anchorCtr="0"/>
          <a:lstStyle/>
          <a:p>
            <a:pPr marL="612000"/>
            <a:endParaRPr lang="fr-FR" sz="3600" dirty="0">
              <a:solidFill>
                <a:schemeClr val="bg1"/>
              </a:solidFill>
              <a:latin typeface="Affogato-Regular"/>
            </a:endParaRP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19BAF773-DB6B-4BF6-8569-80C2A3D7C247}"/>
              </a:ext>
            </a:extLst>
          </p:cNvPr>
          <p:cNvSpPr/>
          <p:nvPr/>
        </p:nvSpPr>
        <p:spPr>
          <a:xfrm>
            <a:off x="0" y="-1851"/>
            <a:ext cx="12192000" cy="176383"/>
          </a:xfrm>
          <a:prstGeom prst="rect">
            <a:avLst/>
          </a:prstGeom>
          <a:solidFill>
            <a:srgbClr val="A48AC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 anchorCtr="0"/>
          <a:lstStyle/>
          <a:p>
            <a:pPr marL="612000"/>
            <a:endParaRPr lang="fr-FR" sz="3600" dirty="0">
              <a:solidFill>
                <a:schemeClr val="bg1"/>
              </a:solidFill>
              <a:latin typeface="Affogato-Regular"/>
            </a:endParaRP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41C65F00-36D0-494B-BE87-EE5BFA31268B}"/>
              </a:ext>
            </a:extLst>
          </p:cNvPr>
          <p:cNvSpPr/>
          <p:nvPr/>
        </p:nvSpPr>
        <p:spPr>
          <a:xfrm>
            <a:off x="601882" y="371566"/>
            <a:ext cx="9368742" cy="612000"/>
          </a:xfrm>
          <a:prstGeom prst="rect">
            <a:avLst/>
          </a:prstGeom>
          <a:solidFill>
            <a:srgbClr val="7534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 anchorCtr="0"/>
          <a:lstStyle/>
          <a:p>
            <a:pPr marL="180000" algn="ctr"/>
            <a:r>
              <a:rPr lang="fr-FR" sz="3600" b="1" dirty="0">
                <a:solidFill>
                  <a:schemeClr val="bg1"/>
                </a:solidFill>
                <a:latin typeface="Affogato-Regular"/>
              </a:rPr>
              <a:t>2</a:t>
            </a:r>
            <a:r>
              <a:rPr lang="fr-FR" sz="3600" b="1" baseline="30000" dirty="0">
                <a:solidFill>
                  <a:schemeClr val="bg1"/>
                </a:solidFill>
                <a:latin typeface="Affogato-Regular"/>
              </a:rPr>
              <a:t>ème</a:t>
            </a:r>
            <a:r>
              <a:rPr lang="fr-FR" sz="3600" b="1" dirty="0">
                <a:solidFill>
                  <a:schemeClr val="bg1"/>
                </a:solidFill>
                <a:latin typeface="Affogato-Regular"/>
              </a:rPr>
              <a:t> PHASE DE CONCERTATION</a:t>
            </a:r>
          </a:p>
        </p:txBody>
      </p:sp>
      <p:pic>
        <p:nvPicPr>
          <p:cNvPr id="52" name="Image 51">
            <a:extLst>
              <a:ext uri="{FF2B5EF4-FFF2-40B4-BE49-F238E27FC236}">
                <a16:creationId xmlns:a16="http://schemas.microsoft.com/office/drawing/2014/main" id="{C1BB5396-CC5B-491B-8A8E-BFEDF382A29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79696" y="75163"/>
            <a:ext cx="828303" cy="1171315"/>
          </a:xfrm>
          <a:prstGeom prst="rect">
            <a:avLst/>
          </a:prstGeom>
        </p:spPr>
      </p:pic>
      <p:sp>
        <p:nvSpPr>
          <p:cNvPr id="12" name="ZoneTexte 11">
            <a:extLst>
              <a:ext uri="{FF2B5EF4-FFF2-40B4-BE49-F238E27FC236}">
                <a16:creationId xmlns:a16="http://schemas.microsoft.com/office/drawing/2014/main" id="{F736BA93-F362-4E65-87AE-2C83D301D2AE}"/>
              </a:ext>
            </a:extLst>
          </p:cNvPr>
          <p:cNvSpPr txBox="1"/>
          <p:nvPr/>
        </p:nvSpPr>
        <p:spPr>
          <a:xfrm>
            <a:off x="659753" y="1852358"/>
            <a:ext cx="4722952" cy="954107"/>
          </a:xfrm>
          <a:prstGeom prst="rect">
            <a:avLst/>
          </a:prstGeom>
          <a:solidFill>
            <a:srgbClr val="98BF3A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2800" b="1" dirty="0"/>
              <a:t>ATELIERS THEMATIQUES PARTICIPATIFS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E777CE96-CA3F-40DD-8551-D5A9F587108A}"/>
              </a:ext>
            </a:extLst>
          </p:cNvPr>
          <p:cNvSpPr/>
          <p:nvPr/>
        </p:nvSpPr>
        <p:spPr>
          <a:xfrm>
            <a:off x="659753" y="2997721"/>
            <a:ext cx="4722952" cy="2290713"/>
          </a:xfrm>
          <a:prstGeom prst="rect">
            <a:avLst/>
          </a:prstGeom>
          <a:solidFill>
            <a:srgbClr val="F6FAF4"/>
          </a:solidFill>
          <a:ln>
            <a:solidFill>
              <a:schemeClr val="accent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>
                <a:solidFill>
                  <a:schemeClr val="tx1"/>
                </a:solidFill>
              </a:rPr>
              <a:t>Constitution de groupes de réflexion sur les thèmes mis en évidence lors de la concertation.</a:t>
            </a:r>
          </a:p>
          <a:p>
            <a:pPr algn="ctr"/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EA5E08F3-1E9E-4988-A596-E0B7D1EEA754}"/>
              </a:ext>
            </a:extLst>
          </p:cNvPr>
          <p:cNvSpPr txBox="1"/>
          <p:nvPr/>
        </p:nvSpPr>
        <p:spPr>
          <a:xfrm>
            <a:off x="6770895" y="1852358"/>
            <a:ext cx="4722952" cy="954107"/>
          </a:xfrm>
          <a:prstGeom prst="rect">
            <a:avLst/>
          </a:prstGeom>
          <a:solidFill>
            <a:schemeClr val="accent4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 anchor="ctr" anchorCtr="0">
            <a:noAutofit/>
          </a:bodyPr>
          <a:lstStyle/>
          <a:p>
            <a:pPr algn="ctr"/>
            <a:r>
              <a:rPr lang="fr-FR" sz="2800" b="1" dirty="0"/>
              <a:t>PROGRAMMISTE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45B5D008-07B1-4E35-9A12-9585BEE36B9A}"/>
              </a:ext>
            </a:extLst>
          </p:cNvPr>
          <p:cNvSpPr/>
          <p:nvPr/>
        </p:nvSpPr>
        <p:spPr>
          <a:xfrm>
            <a:off x="6770895" y="2995746"/>
            <a:ext cx="4722952" cy="2290713"/>
          </a:xfrm>
          <a:prstGeom prst="rect">
            <a:avLst/>
          </a:prstGeom>
          <a:solidFill>
            <a:srgbClr val="FFFAEB"/>
          </a:solidFill>
          <a:ln>
            <a:solidFill>
              <a:schemeClr val="accent4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>
                <a:solidFill>
                  <a:schemeClr val="tx1"/>
                </a:solidFill>
              </a:rPr>
              <a:t>Travail en cours, effectué conjointement avec un programmiste sélectionné à </a:t>
            </a:r>
            <a:r>
              <a:rPr lang="fr-FR" b="1">
                <a:solidFill>
                  <a:schemeClr val="tx1"/>
                </a:solidFill>
              </a:rPr>
              <a:t>l’automne 2021</a:t>
            </a:r>
          </a:p>
          <a:p>
            <a:pPr algn="ctr"/>
            <a:endParaRPr lang="fr-FR" b="1" dirty="0">
              <a:solidFill>
                <a:schemeClr val="tx1"/>
              </a:solidFill>
            </a:endParaRPr>
          </a:p>
        </p:txBody>
      </p:sp>
      <p:sp>
        <p:nvSpPr>
          <p:cNvPr id="19" name="ZoneTexte 18">
            <a:extLst>
              <a:ext uri="{FF2B5EF4-FFF2-40B4-BE49-F238E27FC236}">
                <a16:creationId xmlns:a16="http://schemas.microsoft.com/office/drawing/2014/main" id="{8BECF9E2-4C5E-4187-9F44-018D8D5A0CEC}"/>
              </a:ext>
            </a:extLst>
          </p:cNvPr>
          <p:cNvSpPr txBox="1"/>
          <p:nvPr/>
        </p:nvSpPr>
        <p:spPr>
          <a:xfrm>
            <a:off x="2297465" y="5420421"/>
            <a:ext cx="7597067" cy="1376056"/>
          </a:xfrm>
          <a:prstGeom prst="rect">
            <a:avLst/>
          </a:prstGeom>
          <a:solidFill>
            <a:srgbClr val="ECE6F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>
            <a:defPPr>
              <a:defRPr lang="fr-FR"/>
            </a:defPPr>
            <a:lvl1pPr marL="180000">
              <a:defRPr sz="3600" b="1">
                <a:solidFill>
                  <a:schemeClr val="bg1"/>
                </a:solidFill>
                <a:latin typeface="Affogato-Regular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algn="ctr"/>
            <a:r>
              <a:rPr lang="fr-FR" sz="2400" dirty="0">
                <a:solidFill>
                  <a:srgbClr val="652D6D"/>
                </a:solidFill>
                <a:sym typeface="Wingdings" panose="05000000000000000000" pitchFamily="2" charset="2"/>
              </a:rPr>
              <a:t>Si vous souhaitez participer aux Ateliers : </a:t>
            </a:r>
          </a:p>
          <a:p>
            <a:pPr algn="ctr"/>
            <a:r>
              <a:rPr lang="fr-FR" sz="2400" dirty="0">
                <a:solidFill>
                  <a:srgbClr val="652D6D"/>
                </a:solidFill>
                <a:sym typeface="Wingdings" panose="05000000000000000000" pitchFamily="2" charset="2"/>
              </a:rPr>
              <a:t>Laissez nous vos coordonnées !</a:t>
            </a:r>
          </a:p>
        </p:txBody>
      </p:sp>
      <p:pic>
        <p:nvPicPr>
          <p:cNvPr id="2050" name="Picture 2" descr="Afficher l’image source">
            <a:extLst>
              <a:ext uri="{FF2B5EF4-FFF2-40B4-BE49-F238E27FC236}">
                <a16:creationId xmlns:a16="http://schemas.microsoft.com/office/drawing/2014/main" id="{BB288434-6F34-44DD-9FF3-C201DD6A22C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970624" y="5475740"/>
            <a:ext cx="1224458" cy="10621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Afficher l’image source">
            <a:extLst>
              <a:ext uri="{FF2B5EF4-FFF2-40B4-BE49-F238E27FC236}">
                <a16:creationId xmlns:a16="http://schemas.microsoft.com/office/drawing/2014/main" id="{4EDE956F-9121-4407-B40E-4C8AD907558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8149" y="5633245"/>
            <a:ext cx="1393781" cy="10369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Graphique 3" descr="Flèche : courbe dans le sens des aiguilles d’une montre avec un remplissage uni">
            <a:extLst>
              <a:ext uri="{FF2B5EF4-FFF2-40B4-BE49-F238E27FC236}">
                <a16:creationId xmlns:a16="http://schemas.microsoft.com/office/drawing/2014/main" id="{77241755-E61D-46A4-A184-D5C115F18A4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 rot="6950585">
            <a:off x="5646562" y="3103797"/>
            <a:ext cx="914400" cy="914400"/>
          </a:xfrm>
          <a:prstGeom prst="rect">
            <a:avLst/>
          </a:prstGeom>
        </p:spPr>
      </p:pic>
      <p:pic>
        <p:nvPicPr>
          <p:cNvPr id="21" name="Graphique 20" descr="Flèche : courbe dans le sens des aiguilles d’une montre avec un remplissage uni">
            <a:extLst>
              <a:ext uri="{FF2B5EF4-FFF2-40B4-BE49-F238E27FC236}">
                <a16:creationId xmlns:a16="http://schemas.microsoft.com/office/drawing/2014/main" id="{589B8C28-EBD9-4105-AB78-44630CEE6AC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 rot="17276910">
            <a:off x="5646561" y="4128195"/>
            <a:ext cx="914400" cy="914400"/>
          </a:xfrm>
          <a:prstGeom prst="rect">
            <a:avLst/>
          </a:prstGeom>
        </p:spPr>
      </p:pic>
      <p:sp>
        <p:nvSpPr>
          <p:cNvPr id="23" name="ZoneTexte 22">
            <a:extLst>
              <a:ext uri="{FF2B5EF4-FFF2-40B4-BE49-F238E27FC236}">
                <a16:creationId xmlns:a16="http://schemas.microsoft.com/office/drawing/2014/main" id="{2F8D2BBD-3B8D-4410-AFD5-EF34A72ABDAB}"/>
              </a:ext>
            </a:extLst>
          </p:cNvPr>
          <p:cNvSpPr txBox="1"/>
          <p:nvPr/>
        </p:nvSpPr>
        <p:spPr>
          <a:xfrm>
            <a:off x="6789748" y="4617716"/>
            <a:ext cx="4704100" cy="646331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fr-FR" sz="1200" i="1" u="sng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Définition</a:t>
            </a:r>
            <a:r>
              <a:rPr lang="fr-FR" sz="1200" b="1" i="1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 : </a:t>
            </a:r>
          </a:p>
          <a:p>
            <a:r>
              <a:rPr lang="fr-FR" sz="1200" b="0" i="1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Personne chargée de prendre en compte l’ensemble des besoins et des contraintes liés à la réalisation d’un projet d’aménagement.</a:t>
            </a:r>
            <a:endParaRPr lang="fr-FR" sz="1200" i="1" dirty="0"/>
          </a:p>
        </p:txBody>
      </p:sp>
    </p:spTree>
    <p:extLst>
      <p:ext uri="{BB962C8B-B14F-4D97-AF65-F5344CB8AC3E}">
        <p14:creationId xmlns:p14="http://schemas.microsoft.com/office/powerpoint/2010/main" val="281192175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Groupe 27">
            <a:extLst>
              <a:ext uri="{FF2B5EF4-FFF2-40B4-BE49-F238E27FC236}">
                <a16:creationId xmlns:a16="http://schemas.microsoft.com/office/drawing/2014/main" id="{669100D6-DE88-4934-843A-5253895F71AD}"/>
              </a:ext>
            </a:extLst>
          </p:cNvPr>
          <p:cNvGrpSpPr/>
          <p:nvPr/>
        </p:nvGrpSpPr>
        <p:grpSpPr>
          <a:xfrm>
            <a:off x="11500701" y="6285329"/>
            <a:ext cx="445092" cy="400110"/>
            <a:chOff x="414630" y="1639067"/>
            <a:chExt cx="353954" cy="400110"/>
          </a:xfrm>
        </p:grpSpPr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6075BA5A-BCF3-4EAB-B621-0EFC9FDDFD10}"/>
                </a:ext>
              </a:extLst>
            </p:cNvPr>
            <p:cNvSpPr/>
            <p:nvPr/>
          </p:nvSpPr>
          <p:spPr>
            <a:xfrm rot="21480000">
              <a:off x="414630" y="1639067"/>
              <a:ext cx="337236" cy="400110"/>
            </a:xfrm>
            <a:prstGeom prst="rect">
              <a:avLst/>
            </a:prstGeom>
            <a:solidFill>
              <a:srgbClr val="57575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b" anchorCtr="0" forceAA="0" compatLnSpc="1">
              <a:prstTxWarp prst="textNoShape">
                <a:avLst/>
              </a:prstTxWarp>
              <a:noAutofit/>
            </a:bodyPr>
            <a:lstStyle/>
            <a:p>
              <a:pPr marL="612000"/>
              <a:endParaRPr lang="fr-FR" sz="2800" dirty="0">
                <a:solidFill>
                  <a:schemeClr val="bg1"/>
                </a:solidFill>
                <a:latin typeface="Affogato-Regular"/>
              </a:endParaRPr>
            </a:p>
          </p:txBody>
        </p:sp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AFCD7026-34D9-405A-855B-F87211247E5C}"/>
                </a:ext>
              </a:extLst>
            </p:cNvPr>
            <p:cNvSpPr/>
            <p:nvPr/>
          </p:nvSpPr>
          <p:spPr>
            <a:xfrm>
              <a:off x="428426" y="1654624"/>
              <a:ext cx="340158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fld id="{F47E1AB8-7C59-46A6-9C6F-287F4F4F7067}" type="slidenum">
                <a:rPr lang="fr-FR" b="1" smtClean="0">
                  <a:solidFill>
                    <a:srgbClr val="95C11F"/>
                  </a:solidFill>
                  <a:latin typeface="Affogato-Bold"/>
                </a:rPr>
                <a:pPr algn="ctr"/>
                <a:t>21</a:t>
              </a:fld>
              <a:endParaRPr lang="fr-FR" dirty="0"/>
            </a:p>
          </p:txBody>
        </p:sp>
      </p:grpSp>
      <p:pic>
        <p:nvPicPr>
          <p:cNvPr id="5" name="Image 4">
            <a:extLst>
              <a:ext uri="{FF2B5EF4-FFF2-40B4-BE49-F238E27FC236}">
                <a16:creationId xmlns:a16="http://schemas.microsoft.com/office/drawing/2014/main" id="{61358F74-D4F9-4A3C-AA56-074488A0D82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9754" y="1215541"/>
            <a:ext cx="10722014" cy="5477177"/>
          </a:xfrm>
          <a:prstGeom prst="rect">
            <a:avLst/>
          </a:prstGeom>
        </p:spPr>
      </p:pic>
      <p:sp>
        <p:nvSpPr>
          <p:cNvPr id="47" name="Rectangle 46">
            <a:extLst>
              <a:ext uri="{FF2B5EF4-FFF2-40B4-BE49-F238E27FC236}">
                <a16:creationId xmlns:a16="http://schemas.microsoft.com/office/drawing/2014/main" id="{95BAD290-C3B0-4C7A-BC43-D2D81C15E0F3}"/>
              </a:ext>
            </a:extLst>
          </p:cNvPr>
          <p:cNvSpPr/>
          <p:nvPr/>
        </p:nvSpPr>
        <p:spPr>
          <a:xfrm>
            <a:off x="0" y="0"/>
            <a:ext cx="12192000" cy="1174151"/>
          </a:xfrm>
          <a:prstGeom prst="rect">
            <a:avLst/>
          </a:prstGeom>
          <a:solidFill>
            <a:srgbClr val="EC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 anchorCtr="0"/>
          <a:lstStyle/>
          <a:p>
            <a:pPr marL="612000"/>
            <a:endParaRPr lang="fr-FR" sz="3600" dirty="0">
              <a:solidFill>
                <a:schemeClr val="bg1"/>
              </a:solidFill>
              <a:latin typeface="Affogato-Regular"/>
            </a:endParaRP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CB24A277-CBC5-436E-985A-6493A4BE6B73}"/>
              </a:ext>
            </a:extLst>
          </p:cNvPr>
          <p:cNvSpPr/>
          <p:nvPr/>
        </p:nvSpPr>
        <p:spPr>
          <a:xfrm>
            <a:off x="659754" y="438605"/>
            <a:ext cx="9368742" cy="612000"/>
          </a:xfrm>
          <a:prstGeom prst="rect">
            <a:avLst/>
          </a:prstGeom>
          <a:solidFill>
            <a:srgbClr val="A48AC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 anchorCtr="0"/>
          <a:lstStyle/>
          <a:p>
            <a:pPr marL="612000"/>
            <a:endParaRPr lang="fr-FR" sz="3600" dirty="0">
              <a:solidFill>
                <a:schemeClr val="bg1"/>
              </a:solidFill>
              <a:latin typeface="Affogato-Regular"/>
            </a:endParaRP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19BAF773-DB6B-4BF6-8569-80C2A3D7C247}"/>
              </a:ext>
            </a:extLst>
          </p:cNvPr>
          <p:cNvSpPr/>
          <p:nvPr/>
        </p:nvSpPr>
        <p:spPr>
          <a:xfrm>
            <a:off x="0" y="-1851"/>
            <a:ext cx="12192000" cy="176383"/>
          </a:xfrm>
          <a:prstGeom prst="rect">
            <a:avLst/>
          </a:prstGeom>
          <a:solidFill>
            <a:srgbClr val="A48AC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 anchorCtr="0"/>
          <a:lstStyle/>
          <a:p>
            <a:pPr marL="612000"/>
            <a:endParaRPr lang="fr-FR" sz="3600" dirty="0">
              <a:solidFill>
                <a:schemeClr val="bg1"/>
              </a:solidFill>
              <a:latin typeface="Affogato-Regular"/>
            </a:endParaRP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41C65F00-36D0-494B-BE87-EE5BFA31268B}"/>
              </a:ext>
            </a:extLst>
          </p:cNvPr>
          <p:cNvSpPr/>
          <p:nvPr/>
        </p:nvSpPr>
        <p:spPr>
          <a:xfrm>
            <a:off x="601882" y="371566"/>
            <a:ext cx="9368742" cy="612000"/>
          </a:xfrm>
          <a:prstGeom prst="rect">
            <a:avLst/>
          </a:prstGeom>
          <a:solidFill>
            <a:srgbClr val="7534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 anchorCtr="0"/>
          <a:lstStyle/>
          <a:p>
            <a:pPr marL="180000" algn="ctr"/>
            <a:r>
              <a:rPr lang="fr-FR" sz="3600" b="1" dirty="0">
                <a:solidFill>
                  <a:schemeClr val="bg1"/>
                </a:solidFill>
                <a:latin typeface="Affogato-Regular"/>
              </a:rPr>
              <a:t>PLANNING</a:t>
            </a:r>
          </a:p>
        </p:txBody>
      </p:sp>
      <p:pic>
        <p:nvPicPr>
          <p:cNvPr id="52" name="Image 51">
            <a:extLst>
              <a:ext uri="{FF2B5EF4-FFF2-40B4-BE49-F238E27FC236}">
                <a16:creationId xmlns:a16="http://schemas.microsoft.com/office/drawing/2014/main" id="{C1BB5396-CC5B-491B-8A8E-BFEDF382A291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79696" y="75163"/>
            <a:ext cx="828303" cy="11713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171712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F86A148B-680A-4906-9081-ECCC7622D88B}"/>
              </a:ext>
            </a:extLst>
          </p:cNvPr>
          <p:cNvSpPr/>
          <p:nvPr/>
        </p:nvSpPr>
        <p:spPr>
          <a:xfrm>
            <a:off x="0" y="1062180"/>
            <a:ext cx="12192000" cy="523220"/>
          </a:xfrm>
          <a:prstGeom prst="rect">
            <a:avLst/>
          </a:prstGeom>
          <a:solidFill>
            <a:srgbClr val="ECECEC"/>
          </a:solidFill>
        </p:spPr>
        <p:txBody>
          <a:bodyPr wrap="square">
            <a:spAutoFit/>
          </a:bodyPr>
          <a:lstStyle/>
          <a:p>
            <a:pPr marL="180000"/>
            <a:r>
              <a:rPr lang="fr-FR" sz="2800" b="1" dirty="0">
                <a:solidFill>
                  <a:srgbClr val="652D6D"/>
                </a:solidFill>
              </a:rPr>
              <a:t>                                          Disponible sur internet</a:t>
            </a:r>
          </a:p>
        </p:txBody>
      </p:sp>
      <p:grpSp>
        <p:nvGrpSpPr>
          <p:cNvPr id="28" name="Groupe 27">
            <a:extLst>
              <a:ext uri="{FF2B5EF4-FFF2-40B4-BE49-F238E27FC236}">
                <a16:creationId xmlns:a16="http://schemas.microsoft.com/office/drawing/2014/main" id="{669100D6-DE88-4934-843A-5253895F71AD}"/>
              </a:ext>
            </a:extLst>
          </p:cNvPr>
          <p:cNvGrpSpPr/>
          <p:nvPr/>
        </p:nvGrpSpPr>
        <p:grpSpPr>
          <a:xfrm>
            <a:off x="11500701" y="6285329"/>
            <a:ext cx="445092" cy="400110"/>
            <a:chOff x="414630" y="1639067"/>
            <a:chExt cx="353954" cy="400110"/>
          </a:xfrm>
        </p:grpSpPr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6075BA5A-BCF3-4EAB-B621-0EFC9FDDFD10}"/>
                </a:ext>
              </a:extLst>
            </p:cNvPr>
            <p:cNvSpPr/>
            <p:nvPr/>
          </p:nvSpPr>
          <p:spPr>
            <a:xfrm rot="21480000">
              <a:off x="414630" y="1639067"/>
              <a:ext cx="337236" cy="400110"/>
            </a:xfrm>
            <a:prstGeom prst="rect">
              <a:avLst/>
            </a:prstGeom>
            <a:solidFill>
              <a:srgbClr val="57575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b" anchorCtr="0" forceAA="0" compatLnSpc="1">
              <a:prstTxWarp prst="textNoShape">
                <a:avLst/>
              </a:prstTxWarp>
              <a:noAutofit/>
            </a:bodyPr>
            <a:lstStyle/>
            <a:p>
              <a:pPr marL="612000"/>
              <a:endParaRPr lang="fr-FR" sz="2800" dirty="0">
                <a:solidFill>
                  <a:schemeClr val="bg1"/>
                </a:solidFill>
                <a:latin typeface="Affogato-Regular"/>
              </a:endParaRPr>
            </a:p>
          </p:txBody>
        </p:sp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AFCD7026-34D9-405A-855B-F87211247E5C}"/>
                </a:ext>
              </a:extLst>
            </p:cNvPr>
            <p:cNvSpPr/>
            <p:nvPr/>
          </p:nvSpPr>
          <p:spPr>
            <a:xfrm>
              <a:off x="428426" y="1654624"/>
              <a:ext cx="340158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fld id="{F47E1AB8-7C59-46A6-9C6F-287F4F4F7067}" type="slidenum">
                <a:rPr lang="fr-FR" b="1" smtClean="0">
                  <a:solidFill>
                    <a:srgbClr val="95C11F"/>
                  </a:solidFill>
                  <a:latin typeface="Affogato-Bold"/>
                </a:rPr>
                <a:pPr algn="ctr"/>
                <a:t>22</a:t>
              </a:fld>
              <a:endParaRPr lang="fr-FR" dirty="0"/>
            </a:p>
          </p:txBody>
        </p:sp>
      </p:grpSp>
      <p:sp>
        <p:nvSpPr>
          <p:cNvPr id="47" name="Rectangle 46">
            <a:extLst>
              <a:ext uri="{FF2B5EF4-FFF2-40B4-BE49-F238E27FC236}">
                <a16:creationId xmlns:a16="http://schemas.microsoft.com/office/drawing/2014/main" id="{95BAD290-C3B0-4C7A-BC43-D2D81C15E0F3}"/>
              </a:ext>
            </a:extLst>
          </p:cNvPr>
          <p:cNvSpPr/>
          <p:nvPr/>
        </p:nvSpPr>
        <p:spPr>
          <a:xfrm>
            <a:off x="0" y="0"/>
            <a:ext cx="12192000" cy="1174151"/>
          </a:xfrm>
          <a:prstGeom prst="rect">
            <a:avLst/>
          </a:prstGeom>
          <a:solidFill>
            <a:srgbClr val="EC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 anchorCtr="0"/>
          <a:lstStyle/>
          <a:p>
            <a:pPr marL="612000"/>
            <a:endParaRPr lang="fr-FR" sz="3600" dirty="0">
              <a:solidFill>
                <a:schemeClr val="bg1"/>
              </a:solidFill>
              <a:latin typeface="Affogato-Regular"/>
            </a:endParaRP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CB24A277-CBC5-436E-985A-6493A4BE6B73}"/>
              </a:ext>
            </a:extLst>
          </p:cNvPr>
          <p:cNvSpPr/>
          <p:nvPr/>
        </p:nvSpPr>
        <p:spPr>
          <a:xfrm>
            <a:off x="659754" y="438605"/>
            <a:ext cx="9368742" cy="612000"/>
          </a:xfrm>
          <a:prstGeom prst="rect">
            <a:avLst/>
          </a:prstGeom>
          <a:solidFill>
            <a:srgbClr val="A48AC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 anchorCtr="0"/>
          <a:lstStyle/>
          <a:p>
            <a:pPr marL="612000"/>
            <a:endParaRPr lang="fr-FR" sz="3600" dirty="0">
              <a:solidFill>
                <a:schemeClr val="bg1"/>
              </a:solidFill>
              <a:latin typeface="Affogato-Regular"/>
            </a:endParaRP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19BAF773-DB6B-4BF6-8569-80C2A3D7C247}"/>
              </a:ext>
            </a:extLst>
          </p:cNvPr>
          <p:cNvSpPr/>
          <p:nvPr/>
        </p:nvSpPr>
        <p:spPr>
          <a:xfrm>
            <a:off x="0" y="-1851"/>
            <a:ext cx="12192000" cy="176383"/>
          </a:xfrm>
          <a:prstGeom prst="rect">
            <a:avLst/>
          </a:prstGeom>
          <a:solidFill>
            <a:srgbClr val="A48AC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 anchorCtr="0"/>
          <a:lstStyle/>
          <a:p>
            <a:pPr marL="612000"/>
            <a:endParaRPr lang="fr-FR" sz="3600" dirty="0">
              <a:solidFill>
                <a:schemeClr val="bg1"/>
              </a:solidFill>
              <a:latin typeface="Affogato-Regular"/>
            </a:endParaRP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41C65F00-36D0-494B-BE87-EE5BFA31268B}"/>
              </a:ext>
            </a:extLst>
          </p:cNvPr>
          <p:cNvSpPr/>
          <p:nvPr/>
        </p:nvSpPr>
        <p:spPr>
          <a:xfrm>
            <a:off x="601882" y="371566"/>
            <a:ext cx="9368742" cy="612000"/>
          </a:xfrm>
          <a:prstGeom prst="rect">
            <a:avLst/>
          </a:prstGeom>
          <a:solidFill>
            <a:srgbClr val="7534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 anchorCtr="0"/>
          <a:lstStyle/>
          <a:p>
            <a:pPr marL="180000" algn="ctr"/>
            <a:r>
              <a:rPr lang="fr-FR" sz="3600" b="1" dirty="0">
                <a:solidFill>
                  <a:schemeClr val="bg1"/>
                </a:solidFill>
                <a:latin typeface="Affogato-Regular"/>
              </a:rPr>
              <a:t>PRESENTATION INTERGRALE DES RESULTATS</a:t>
            </a:r>
          </a:p>
        </p:txBody>
      </p:sp>
      <p:pic>
        <p:nvPicPr>
          <p:cNvPr id="52" name="Image 51">
            <a:extLst>
              <a:ext uri="{FF2B5EF4-FFF2-40B4-BE49-F238E27FC236}">
                <a16:creationId xmlns:a16="http://schemas.microsoft.com/office/drawing/2014/main" id="{C1BB5396-CC5B-491B-8A8E-BFEDF382A29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79696" y="75163"/>
            <a:ext cx="828303" cy="1171315"/>
          </a:xfrm>
          <a:prstGeom prst="rect">
            <a:avLst/>
          </a:prstGeom>
        </p:spPr>
      </p:pic>
      <p:grpSp>
        <p:nvGrpSpPr>
          <p:cNvPr id="24" name="Groupe 23">
            <a:extLst>
              <a:ext uri="{FF2B5EF4-FFF2-40B4-BE49-F238E27FC236}">
                <a16:creationId xmlns:a16="http://schemas.microsoft.com/office/drawing/2014/main" id="{51AD563D-07EB-48C4-AB3E-51E5F6D956CC}"/>
              </a:ext>
            </a:extLst>
          </p:cNvPr>
          <p:cNvGrpSpPr/>
          <p:nvPr/>
        </p:nvGrpSpPr>
        <p:grpSpPr>
          <a:xfrm>
            <a:off x="2642681" y="2315183"/>
            <a:ext cx="7162800" cy="4355035"/>
            <a:chOff x="3762954" y="2815378"/>
            <a:chExt cx="6403262" cy="3925890"/>
          </a:xfrm>
        </p:grpSpPr>
        <p:pic>
          <p:nvPicPr>
            <p:cNvPr id="25" name="Image 24">
              <a:extLst>
                <a:ext uri="{FF2B5EF4-FFF2-40B4-BE49-F238E27FC236}">
                  <a16:creationId xmlns:a16="http://schemas.microsoft.com/office/drawing/2014/main" id="{A4147FAD-DA72-4579-A61F-D565CBC06E9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762954" y="2815378"/>
              <a:ext cx="6403262" cy="3925890"/>
            </a:xfrm>
            <a:prstGeom prst="rect">
              <a:avLst/>
            </a:prstGeom>
          </p:spPr>
        </p:pic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99C62983-B5B0-444F-AF93-A1052C149CD4}"/>
                </a:ext>
              </a:extLst>
            </p:cNvPr>
            <p:cNvSpPr/>
            <p:nvPr/>
          </p:nvSpPr>
          <p:spPr>
            <a:xfrm>
              <a:off x="4241260" y="5233481"/>
              <a:ext cx="2461097" cy="79766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22" name="ZoneTexte 21">
            <a:extLst>
              <a:ext uri="{FF2B5EF4-FFF2-40B4-BE49-F238E27FC236}">
                <a16:creationId xmlns:a16="http://schemas.microsoft.com/office/drawing/2014/main" id="{FBF552F8-7AE3-45BD-AA5D-AC58A4B58A96}"/>
              </a:ext>
            </a:extLst>
          </p:cNvPr>
          <p:cNvSpPr txBox="1"/>
          <p:nvPr/>
        </p:nvSpPr>
        <p:spPr>
          <a:xfrm>
            <a:off x="914294" y="1772229"/>
            <a:ext cx="10798441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2400" dirty="0">
                <a:solidFill>
                  <a:schemeClr val="accent1">
                    <a:lumMod val="75000"/>
                  </a:schemeClr>
                </a:solidFill>
              </a:rPr>
              <a:t>http://www.montberon.fr/iso_album/presentation_projet_maison_m_vf.pdf</a:t>
            </a: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A340AE5E-7612-4933-A5D0-EB102F7DC59D}"/>
              </a:ext>
            </a:extLst>
          </p:cNvPr>
          <p:cNvSpPr/>
          <p:nvPr/>
        </p:nvSpPr>
        <p:spPr>
          <a:xfrm>
            <a:off x="3920248" y="4031462"/>
            <a:ext cx="1207352" cy="88486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32" name="Image 31">
            <a:extLst>
              <a:ext uri="{FF2B5EF4-FFF2-40B4-BE49-F238E27FC236}">
                <a16:creationId xmlns:a16="http://schemas.microsoft.com/office/drawing/2014/main" id="{13D7148A-9CEA-40CE-BCFB-CED4090418EE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43068" y="3786794"/>
            <a:ext cx="1761711" cy="24912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154971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Groupe 27">
            <a:extLst>
              <a:ext uri="{FF2B5EF4-FFF2-40B4-BE49-F238E27FC236}">
                <a16:creationId xmlns:a16="http://schemas.microsoft.com/office/drawing/2014/main" id="{669100D6-DE88-4934-843A-5253895F71AD}"/>
              </a:ext>
            </a:extLst>
          </p:cNvPr>
          <p:cNvGrpSpPr/>
          <p:nvPr/>
        </p:nvGrpSpPr>
        <p:grpSpPr>
          <a:xfrm>
            <a:off x="11613767" y="6416496"/>
            <a:ext cx="445092" cy="400110"/>
            <a:chOff x="414630" y="1639067"/>
            <a:chExt cx="353954" cy="400110"/>
          </a:xfrm>
        </p:grpSpPr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6075BA5A-BCF3-4EAB-B621-0EFC9FDDFD10}"/>
                </a:ext>
              </a:extLst>
            </p:cNvPr>
            <p:cNvSpPr/>
            <p:nvPr/>
          </p:nvSpPr>
          <p:spPr>
            <a:xfrm rot="21480000">
              <a:off x="414630" y="1639067"/>
              <a:ext cx="337236" cy="400110"/>
            </a:xfrm>
            <a:prstGeom prst="rect">
              <a:avLst/>
            </a:prstGeom>
            <a:solidFill>
              <a:srgbClr val="57575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b" anchorCtr="0" forceAA="0" compatLnSpc="1">
              <a:prstTxWarp prst="textNoShape">
                <a:avLst/>
              </a:prstTxWarp>
              <a:noAutofit/>
            </a:bodyPr>
            <a:lstStyle/>
            <a:p>
              <a:pPr marL="612000"/>
              <a:endParaRPr lang="fr-FR" sz="2800" dirty="0">
                <a:solidFill>
                  <a:schemeClr val="bg1"/>
                </a:solidFill>
                <a:latin typeface="Affogato-Regular"/>
              </a:endParaRPr>
            </a:p>
          </p:txBody>
        </p:sp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AFCD7026-34D9-405A-855B-F87211247E5C}"/>
                </a:ext>
              </a:extLst>
            </p:cNvPr>
            <p:cNvSpPr/>
            <p:nvPr/>
          </p:nvSpPr>
          <p:spPr>
            <a:xfrm>
              <a:off x="428426" y="1654624"/>
              <a:ext cx="340158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fld id="{F47E1AB8-7C59-46A6-9C6F-287F4F4F7067}" type="slidenum">
                <a:rPr lang="fr-FR" b="1" smtClean="0">
                  <a:solidFill>
                    <a:srgbClr val="95C11F"/>
                  </a:solidFill>
                  <a:latin typeface="Affogato-Bold"/>
                </a:rPr>
                <a:pPr algn="ctr"/>
                <a:t>23</a:t>
              </a:fld>
              <a:endParaRPr lang="fr-FR" dirty="0"/>
            </a:p>
          </p:txBody>
        </p:sp>
      </p:grpSp>
      <p:sp>
        <p:nvSpPr>
          <p:cNvPr id="47" name="Rectangle 46">
            <a:extLst>
              <a:ext uri="{FF2B5EF4-FFF2-40B4-BE49-F238E27FC236}">
                <a16:creationId xmlns:a16="http://schemas.microsoft.com/office/drawing/2014/main" id="{95BAD290-C3B0-4C7A-BC43-D2D81C15E0F3}"/>
              </a:ext>
            </a:extLst>
          </p:cNvPr>
          <p:cNvSpPr/>
          <p:nvPr/>
        </p:nvSpPr>
        <p:spPr>
          <a:xfrm>
            <a:off x="0" y="0"/>
            <a:ext cx="12192000" cy="1174151"/>
          </a:xfrm>
          <a:prstGeom prst="rect">
            <a:avLst/>
          </a:prstGeom>
          <a:solidFill>
            <a:srgbClr val="EC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 anchorCtr="0"/>
          <a:lstStyle/>
          <a:p>
            <a:pPr marL="612000"/>
            <a:endParaRPr lang="fr-FR" sz="3600" dirty="0">
              <a:solidFill>
                <a:schemeClr val="bg1"/>
              </a:solidFill>
              <a:latin typeface="Affogato-Regular"/>
            </a:endParaRP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CB24A277-CBC5-436E-985A-6493A4BE6B73}"/>
              </a:ext>
            </a:extLst>
          </p:cNvPr>
          <p:cNvSpPr/>
          <p:nvPr/>
        </p:nvSpPr>
        <p:spPr>
          <a:xfrm>
            <a:off x="659754" y="438605"/>
            <a:ext cx="9368742" cy="612000"/>
          </a:xfrm>
          <a:prstGeom prst="rect">
            <a:avLst/>
          </a:prstGeom>
          <a:solidFill>
            <a:srgbClr val="A48AC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 anchorCtr="0"/>
          <a:lstStyle/>
          <a:p>
            <a:pPr marL="612000"/>
            <a:endParaRPr lang="fr-FR" sz="3600" dirty="0">
              <a:solidFill>
                <a:schemeClr val="bg1"/>
              </a:solidFill>
              <a:latin typeface="Affogato-Regular"/>
            </a:endParaRP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19BAF773-DB6B-4BF6-8569-80C2A3D7C247}"/>
              </a:ext>
            </a:extLst>
          </p:cNvPr>
          <p:cNvSpPr/>
          <p:nvPr/>
        </p:nvSpPr>
        <p:spPr>
          <a:xfrm>
            <a:off x="0" y="-1851"/>
            <a:ext cx="12192000" cy="176383"/>
          </a:xfrm>
          <a:prstGeom prst="rect">
            <a:avLst/>
          </a:prstGeom>
          <a:solidFill>
            <a:srgbClr val="A48AC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 anchorCtr="0"/>
          <a:lstStyle/>
          <a:p>
            <a:pPr marL="612000"/>
            <a:endParaRPr lang="fr-FR" sz="3600" dirty="0">
              <a:solidFill>
                <a:schemeClr val="bg1"/>
              </a:solidFill>
              <a:latin typeface="Affogato-Regular"/>
            </a:endParaRP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41C65F00-36D0-494B-BE87-EE5BFA31268B}"/>
              </a:ext>
            </a:extLst>
          </p:cNvPr>
          <p:cNvSpPr/>
          <p:nvPr/>
        </p:nvSpPr>
        <p:spPr>
          <a:xfrm>
            <a:off x="601882" y="371566"/>
            <a:ext cx="9368742" cy="612000"/>
          </a:xfrm>
          <a:prstGeom prst="rect">
            <a:avLst/>
          </a:prstGeom>
          <a:solidFill>
            <a:srgbClr val="7534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 anchorCtr="0"/>
          <a:lstStyle/>
          <a:p>
            <a:pPr marL="180000" algn="ctr"/>
            <a:r>
              <a:rPr lang="fr-FR" sz="3600" b="1" dirty="0">
                <a:solidFill>
                  <a:schemeClr val="bg1"/>
                </a:solidFill>
                <a:latin typeface="Affogato-Regular"/>
              </a:rPr>
              <a:t>PARTENAIRES INSTITUTIONNELS</a:t>
            </a:r>
          </a:p>
        </p:txBody>
      </p:sp>
      <p:pic>
        <p:nvPicPr>
          <p:cNvPr id="52" name="Image 51">
            <a:extLst>
              <a:ext uri="{FF2B5EF4-FFF2-40B4-BE49-F238E27FC236}">
                <a16:creationId xmlns:a16="http://schemas.microsoft.com/office/drawing/2014/main" id="{C1BB5396-CC5B-491B-8A8E-BFEDF382A29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79696" y="75163"/>
            <a:ext cx="828303" cy="1171315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FC6331A7-F4B5-44A0-96F2-D81211BCF9D8}"/>
              </a:ext>
            </a:extLst>
          </p:cNvPr>
          <p:cNvSpPr/>
          <p:nvPr/>
        </p:nvSpPr>
        <p:spPr>
          <a:xfrm>
            <a:off x="434829" y="1376412"/>
            <a:ext cx="3760099" cy="954107"/>
          </a:xfrm>
          <a:prstGeom prst="rect">
            <a:avLst/>
          </a:prstGeom>
          <a:solidFill>
            <a:srgbClr val="ECECEC"/>
          </a:solidFill>
        </p:spPr>
        <p:txBody>
          <a:bodyPr wrap="square">
            <a:spAutoFit/>
          </a:bodyPr>
          <a:lstStyle/>
          <a:p>
            <a:pPr marL="180000"/>
            <a:r>
              <a:rPr lang="fr-FR" sz="2800" b="1" dirty="0">
                <a:solidFill>
                  <a:srgbClr val="652D6D"/>
                </a:solidFill>
              </a:rPr>
              <a:t>Dans le cadre de la lecture publique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03BD16B7-37E6-4706-90DD-143D5F5F3CB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4830" y="2462497"/>
            <a:ext cx="1305850" cy="9527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ZoneTexte 15">
            <a:extLst>
              <a:ext uri="{FF2B5EF4-FFF2-40B4-BE49-F238E27FC236}">
                <a16:creationId xmlns:a16="http://schemas.microsoft.com/office/drawing/2014/main" id="{7ECE5115-DFF7-4C9F-842F-785F41EEB929}"/>
              </a:ext>
            </a:extLst>
          </p:cNvPr>
          <p:cNvSpPr txBox="1"/>
          <p:nvPr/>
        </p:nvSpPr>
        <p:spPr>
          <a:xfrm>
            <a:off x="1961898" y="2491920"/>
            <a:ext cx="2355577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b="1" i="1" dirty="0">
                <a:solidFill>
                  <a:srgbClr val="444444"/>
                </a:solidFill>
                <a:effectLst/>
                <a:latin typeface="Roboto" panose="02000000000000000000" pitchFamily="2" charset="0"/>
              </a:rPr>
              <a:t>Direction régionale des Affaires culturelles (DRAC)</a:t>
            </a:r>
          </a:p>
        </p:txBody>
      </p:sp>
      <p:pic>
        <p:nvPicPr>
          <p:cNvPr id="1028" name="Picture 4">
            <a:extLst>
              <a:ext uri="{FF2B5EF4-FFF2-40B4-BE49-F238E27FC236}">
                <a16:creationId xmlns:a16="http://schemas.microsoft.com/office/drawing/2014/main" id="{32EE5AC4-9CA7-4F04-9486-29F6C5AF635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9754" y="3697923"/>
            <a:ext cx="789413" cy="9514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ZoneTexte 18">
            <a:extLst>
              <a:ext uri="{FF2B5EF4-FFF2-40B4-BE49-F238E27FC236}">
                <a16:creationId xmlns:a16="http://schemas.microsoft.com/office/drawing/2014/main" id="{818273B9-73C4-4127-8A0F-E03A2E838F66}"/>
              </a:ext>
            </a:extLst>
          </p:cNvPr>
          <p:cNvSpPr txBox="1"/>
          <p:nvPr/>
        </p:nvSpPr>
        <p:spPr>
          <a:xfrm>
            <a:off x="1961898" y="3705078"/>
            <a:ext cx="2355577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b="1" i="1" dirty="0">
                <a:solidFill>
                  <a:srgbClr val="444444"/>
                </a:solidFill>
                <a:effectLst/>
                <a:latin typeface="Roboto" panose="02000000000000000000" pitchFamily="2" charset="0"/>
              </a:rPr>
              <a:t>La médiathèque départementale (CD31)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F7F4F49C-CCFB-4F42-A917-87DE317813C6}"/>
              </a:ext>
            </a:extLst>
          </p:cNvPr>
          <p:cNvSpPr/>
          <p:nvPr/>
        </p:nvSpPr>
        <p:spPr>
          <a:xfrm>
            <a:off x="4584195" y="1371185"/>
            <a:ext cx="3533364" cy="954107"/>
          </a:xfrm>
          <a:prstGeom prst="rect">
            <a:avLst/>
          </a:prstGeom>
          <a:solidFill>
            <a:srgbClr val="ECECEC"/>
          </a:solidFill>
        </p:spPr>
        <p:txBody>
          <a:bodyPr wrap="square">
            <a:spAutoFit/>
          </a:bodyPr>
          <a:lstStyle/>
          <a:p>
            <a:pPr marL="180000"/>
            <a:r>
              <a:rPr lang="fr-FR" sz="2800" b="1" dirty="0">
                <a:solidFill>
                  <a:srgbClr val="652D6D"/>
                </a:solidFill>
              </a:rPr>
              <a:t>Dans le cadre du lieu de vie sociale</a:t>
            </a:r>
          </a:p>
        </p:txBody>
      </p:sp>
      <p:pic>
        <p:nvPicPr>
          <p:cNvPr id="21" name="Picture 4">
            <a:extLst>
              <a:ext uri="{FF2B5EF4-FFF2-40B4-BE49-F238E27FC236}">
                <a16:creationId xmlns:a16="http://schemas.microsoft.com/office/drawing/2014/main" id="{DA94B1F9-D191-43E5-904B-1BB80C2E70F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71528" y="2396712"/>
            <a:ext cx="801553" cy="9660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ZoneTexte 21">
            <a:extLst>
              <a:ext uri="{FF2B5EF4-FFF2-40B4-BE49-F238E27FC236}">
                <a16:creationId xmlns:a16="http://schemas.microsoft.com/office/drawing/2014/main" id="{B2654B1C-CC5A-4D42-9297-1DAA3C375DCD}"/>
              </a:ext>
            </a:extLst>
          </p:cNvPr>
          <p:cNvSpPr txBox="1"/>
          <p:nvPr/>
        </p:nvSpPr>
        <p:spPr>
          <a:xfrm>
            <a:off x="5761982" y="2341105"/>
            <a:ext cx="2590166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b="1" i="1" dirty="0">
                <a:solidFill>
                  <a:srgbClr val="444444"/>
                </a:solidFill>
                <a:effectLst/>
                <a:latin typeface="Roboto" panose="02000000000000000000" pitchFamily="2" charset="0"/>
              </a:rPr>
              <a:t>La médiathèque départementale (CD31)</a:t>
            </a:r>
          </a:p>
          <a:p>
            <a:r>
              <a:rPr lang="fr-FR" b="1" i="1" dirty="0">
                <a:solidFill>
                  <a:srgbClr val="444444"/>
                </a:solidFill>
                <a:latin typeface="Roboto" panose="02000000000000000000" pitchFamily="2" charset="0"/>
              </a:rPr>
              <a:t>Maison des solidarités</a:t>
            </a:r>
            <a:endParaRPr lang="fr-FR" b="1" i="1" dirty="0">
              <a:solidFill>
                <a:srgbClr val="444444"/>
              </a:solidFill>
              <a:effectLst/>
              <a:latin typeface="Roboto" panose="02000000000000000000" pitchFamily="2" charset="0"/>
            </a:endParaRPr>
          </a:p>
        </p:txBody>
      </p:sp>
      <p:pic>
        <p:nvPicPr>
          <p:cNvPr id="1034" name="Picture 10" descr="Afficher l’image source">
            <a:extLst>
              <a:ext uri="{FF2B5EF4-FFF2-40B4-BE49-F238E27FC236}">
                <a16:creationId xmlns:a16="http://schemas.microsoft.com/office/drawing/2014/main" id="{18D79828-F03D-45CF-AC54-2EF9C662086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40965" y="3529384"/>
            <a:ext cx="827577" cy="9233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5" name="ZoneTexte 24">
            <a:extLst>
              <a:ext uri="{FF2B5EF4-FFF2-40B4-BE49-F238E27FC236}">
                <a16:creationId xmlns:a16="http://schemas.microsoft.com/office/drawing/2014/main" id="{EB0B6167-C071-47B7-B4CA-5ACE6C72D2AB}"/>
              </a:ext>
            </a:extLst>
          </p:cNvPr>
          <p:cNvSpPr txBox="1"/>
          <p:nvPr/>
        </p:nvSpPr>
        <p:spPr>
          <a:xfrm>
            <a:off x="5761980" y="3457887"/>
            <a:ext cx="2355577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b="1" i="1" dirty="0">
                <a:solidFill>
                  <a:srgbClr val="444444"/>
                </a:solidFill>
                <a:effectLst/>
                <a:latin typeface="Roboto" panose="02000000000000000000" pitchFamily="2" charset="0"/>
              </a:rPr>
              <a:t>La Caisse d’Allocations Familiales (CAF)</a:t>
            </a:r>
          </a:p>
        </p:txBody>
      </p:sp>
      <p:pic>
        <p:nvPicPr>
          <p:cNvPr id="1036" name="Picture 12" descr="Afficher l’image source">
            <a:extLst>
              <a:ext uri="{FF2B5EF4-FFF2-40B4-BE49-F238E27FC236}">
                <a16:creationId xmlns:a16="http://schemas.microsoft.com/office/drawing/2014/main" id="{75C2CC8C-135F-42F6-B05A-DEAA5CE8342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69625" y="4619342"/>
            <a:ext cx="1412724" cy="8944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7" name="ZoneTexte 26">
            <a:extLst>
              <a:ext uri="{FF2B5EF4-FFF2-40B4-BE49-F238E27FC236}">
                <a16:creationId xmlns:a16="http://schemas.microsoft.com/office/drawing/2014/main" id="{254818CF-D639-4386-A06E-E69551D5D929}"/>
              </a:ext>
            </a:extLst>
          </p:cNvPr>
          <p:cNvSpPr txBox="1"/>
          <p:nvPr/>
        </p:nvSpPr>
        <p:spPr>
          <a:xfrm>
            <a:off x="5792988" y="4743411"/>
            <a:ext cx="2355577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b="1" i="1" dirty="0">
                <a:solidFill>
                  <a:srgbClr val="444444"/>
                </a:solidFill>
                <a:latin typeface="Roboto" panose="02000000000000000000" pitchFamily="2" charset="0"/>
              </a:rPr>
              <a:t>La Mutuelle Santé Agricole (MSA)</a:t>
            </a:r>
            <a:endParaRPr lang="fr-FR" b="1" i="1" dirty="0">
              <a:solidFill>
                <a:srgbClr val="444444"/>
              </a:solidFill>
              <a:effectLst/>
              <a:latin typeface="Roboto" panose="02000000000000000000" pitchFamily="2" charset="0"/>
            </a:endParaRP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2DBEBBB3-D1FD-40CA-B144-22C99F43CB3E}"/>
              </a:ext>
            </a:extLst>
          </p:cNvPr>
          <p:cNvSpPr/>
          <p:nvPr/>
        </p:nvSpPr>
        <p:spPr>
          <a:xfrm>
            <a:off x="8542257" y="1371184"/>
            <a:ext cx="3563706" cy="954107"/>
          </a:xfrm>
          <a:prstGeom prst="rect">
            <a:avLst/>
          </a:prstGeom>
          <a:solidFill>
            <a:srgbClr val="ECECEC"/>
          </a:solidFill>
        </p:spPr>
        <p:txBody>
          <a:bodyPr wrap="square">
            <a:spAutoFit/>
          </a:bodyPr>
          <a:lstStyle/>
          <a:p>
            <a:pPr marL="180000"/>
            <a:r>
              <a:rPr lang="fr-FR" sz="2800" b="1" dirty="0">
                <a:solidFill>
                  <a:srgbClr val="652D6D"/>
                </a:solidFill>
              </a:rPr>
              <a:t>Soutien à l’investissement</a:t>
            </a:r>
          </a:p>
        </p:txBody>
      </p:sp>
      <p:pic>
        <p:nvPicPr>
          <p:cNvPr id="1038" name="Picture 14">
            <a:extLst>
              <a:ext uri="{FF2B5EF4-FFF2-40B4-BE49-F238E27FC236}">
                <a16:creationId xmlns:a16="http://schemas.microsoft.com/office/drawing/2014/main" id="{9AD8774D-34E0-4A1A-BA06-44D7FE81F31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851769" y="2461504"/>
            <a:ext cx="858989" cy="8589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" name="ZoneTexte 29">
            <a:extLst>
              <a:ext uri="{FF2B5EF4-FFF2-40B4-BE49-F238E27FC236}">
                <a16:creationId xmlns:a16="http://schemas.microsoft.com/office/drawing/2014/main" id="{713C8622-D416-4CCB-AD38-CA0C6B66EF86}"/>
              </a:ext>
            </a:extLst>
          </p:cNvPr>
          <p:cNvSpPr txBox="1"/>
          <p:nvPr/>
        </p:nvSpPr>
        <p:spPr>
          <a:xfrm>
            <a:off x="9836423" y="2453241"/>
            <a:ext cx="2355577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b="1" i="1" dirty="0">
                <a:solidFill>
                  <a:srgbClr val="444444"/>
                </a:solidFill>
                <a:latin typeface="Roboto" panose="02000000000000000000" pitchFamily="2" charset="0"/>
              </a:rPr>
              <a:t>La région Occitanie dans le cadre du projet Bourg Centre</a:t>
            </a:r>
            <a:endParaRPr lang="fr-FR" b="1" i="1" dirty="0">
              <a:solidFill>
                <a:srgbClr val="444444"/>
              </a:solidFill>
              <a:effectLst/>
              <a:latin typeface="Roboto" panose="02000000000000000000" pitchFamily="2" charset="0"/>
            </a:endParaRP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3FD17535-0113-4505-83CB-AB6E82A23C05}"/>
              </a:ext>
            </a:extLst>
          </p:cNvPr>
          <p:cNvSpPr/>
          <p:nvPr/>
        </p:nvSpPr>
        <p:spPr>
          <a:xfrm>
            <a:off x="8541049" y="3779143"/>
            <a:ext cx="3563706" cy="523220"/>
          </a:xfrm>
          <a:prstGeom prst="rect">
            <a:avLst/>
          </a:prstGeom>
          <a:solidFill>
            <a:srgbClr val="ECECEC"/>
          </a:solidFill>
        </p:spPr>
        <p:txBody>
          <a:bodyPr wrap="square">
            <a:spAutoFit/>
          </a:bodyPr>
          <a:lstStyle/>
          <a:p>
            <a:pPr marL="180000"/>
            <a:r>
              <a:rPr lang="fr-FR" sz="2800" b="1" dirty="0">
                <a:solidFill>
                  <a:srgbClr val="652D6D"/>
                </a:solidFill>
              </a:rPr>
              <a:t>Autres partenaires:</a:t>
            </a:r>
          </a:p>
        </p:txBody>
      </p:sp>
      <p:sp>
        <p:nvSpPr>
          <p:cNvPr id="32" name="ZoneTexte 31">
            <a:extLst>
              <a:ext uri="{FF2B5EF4-FFF2-40B4-BE49-F238E27FC236}">
                <a16:creationId xmlns:a16="http://schemas.microsoft.com/office/drawing/2014/main" id="{2BC372D1-18C9-446E-95A0-A324341011BF}"/>
              </a:ext>
            </a:extLst>
          </p:cNvPr>
          <p:cNvSpPr txBox="1"/>
          <p:nvPr/>
        </p:nvSpPr>
        <p:spPr>
          <a:xfrm>
            <a:off x="8493615" y="4334494"/>
            <a:ext cx="3611139" cy="20313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b="1" i="1" dirty="0">
                <a:solidFill>
                  <a:srgbClr val="444444"/>
                </a:solidFill>
                <a:effectLst/>
                <a:latin typeface="Roboto" panose="02000000000000000000" pitchFamily="2" charset="0"/>
              </a:rPr>
              <a:t>Réseau Mémo, centre de ressources sur la non-violence, les partag’heures, l’</a:t>
            </a:r>
            <a:r>
              <a:rPr lang="fr-FR" b="1" i="1" dirty="0" err="1">
                <a:solidFill>
                  <a:srgbClr val="444444"/>
                </a:solidFill>
                <a:effectLst/>
                <a:latin typeface="Roboto" panose="02000000000000000000" pitchFamily="2" charset="0"/>
              </a:rPr>
              <a:t>Usinotopie</a:t>
            </a:r>
            <a:r>
              <a:rPr lang="fr-FR" b="1" i="1" dirty="0">
                <a:solidFill>
                  <a:srgbClr val="444444"/>
                </a:solidFill>
                <a:effectLst/>
                <a:latin typeface="Roboto" panose="02000000000000000000" pitchFamily="2" charset="0"/>
              </a:rPr>
              <a:t>, Sous les tilleuls, la Maison des Adolescents, le CMPP, l’école des parents, le RAM, la crèche de Montberon, les Granges,…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ABA06EC5-0CB9-4200-87E3-9AE088C4CFF5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2072" y="5641686"/>
            <a:ext cx="1437275" cy="739521"/>
          </a:xfrm>
          <a:prstGeom prst="rect">
            <a:avLst/>
          </a:prstGeom>
        </p:spPr>
      </p:pic>
      <p:sp>
        <p:nvSpPr>
          <p:cNvPr id="33" name="ZoneTexte 32">
            <a:extLst>
              <a:ext uri="{FF2B5EF4-FFF2-40B4-BE49-F238E27FC236}">
                <a16:creationId xmlns:a16="http://schemas.microsoft.com/office/drawing/2014/main" id="{0491A593-5C0C-4AF3-BEA6-421C622CFD0C}"/>
              </a:ext>
            </a:extLst>
          </p:cNvPr>
          <p:cNvSpPr txBox="1"/>
          <p:nvPr/>
        </p:nvSpPr>
        <p:spPr>
          <a:xfrm>
            <a:off x="1911638" y="5584143"/>
            <a:ext cx="2925074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b="1" i="1" dirty="0">
                <a:solidFill>
                  <a:srgbClr val="444444"/>
                </a:solidFill>
                <a:effectLst/>
                <a:latin typeface="Roboto" panose="02000000000000000000" pitchFamily="2" charset="0"/>
              </a:rPr>
              <a:t>Conseil d'Architecture,</a:t>
            </a:r>
          </a:p>
          <a:p>
            <a:r>
              <a:rPr lang="fr-FR" b="1" i="1" dirty="0">
                <a:solidFill>
                  <a:srgbClr val="444444"/>
                </a:solidFill>
                <a:effectLst/>
                <a:latin typeface="Roboto" panose="02000000000000000000" pitchFamily="2" charset="0"/>
              </a:rPr>
              <a:t>d'Urbanisme et de l'Environnement (CAUE 31)</a:t>
            </a: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0CE5D756-FBDC-4D20-BECE-1D5E8E2578DC}"/>
              </a:ext>
            </a:extLst>
          </p:cNvPr>
          <p:cNvSpPr/>
          <p:nvPr/>
        </p:nvSpPr>
        <p:spPr>
          <a:xfrm>
            <a:off x="434829" y="4958780"/>
            <a:ext cx="3760099" cy="523220"/>
          </a:xfrm>
          <a:prstGeom prst="rect">
            <a:avLst/>
          </a:prstGeom>
          <a:solidFill>
            <a:srgbClr val="ECECEC"/>
          </a:solidFill>
        </p:spPr>
        <p:txBody>
          <a:bodyPr wrap="square">
            <a:spAutoFit/>
          </a:bodyPr>
          <a:lstStyle/>
          <a:p>
            <a:pPr marL="180000"/>
            <a:r>
              <a:rPr lang="fr-FR" sz="2800" b="1" dirty="0">
                <a:solidFill>
                  <a:srgbClr val="652D6D"/>
                </a:solidFill>
              </a:rPr>
              <a:t>Conseils techniques</a:t>
            </a:r>
          </a:p>
        </p:txBody>
      </p:sp>
    </p:spTree>
    <p:extLst>
      <p:ext uri="{BB962C8B-B14F-4D97-AF65-F5344CB8AC3E}">
        <p14:creationId xmlns:p14="http://schemas.microsoft.com/office/powerpoint/2010/main" val="329716999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 descr="Une image contenant arbre, ciel, extérieur, terrain&#10;&#10;Description générée automatiquement">
            <a:extLst>
              <a:ext uri="{FF2B5EF4-FFF2-40B4-BE49-F238E27FC236}">
                <a16:creationId xmlns:a16="http://schemas.microsoft.com/office/drawing/2014/main" id="{CF0AAEF9-6049-4541-B601-C8CFB5AA129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2023" y="1537135"/>
            <a:ext cx="12192003" cy="3532575"/>
          </a:xfrm>
          <a:prstGeom prst="rect">
            <a:avLst/>
          </a:prstGeom>
        </p:spPr>
      </p:pic>
      <p:sp>
        <p:nvSpPr>
          <p:cNvPr id="3" name="Sous-titre 2">
            <a:extLst>
              <a:ext uri="{FF2B5EF4-FFF2-40B4-BE49-F238E27FC236}">
                <a16:creationId xmlns:a16="http://schemas.microsoft.com/office/drawing/2014/main" id="{950C4F9D-4080-4A3F-A8CA-6D691EF8A95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0" y="4352080"/>
            <a:ext cx="12189980" cy="717629"/>
          </a:xfrm>
          <a:solidFill>
            <a:schemeClr val="bg1">
              <a:alpha val="62000"/>
            </a:schemeClr>
          </a:solidFill>
        </p:spPr>
        <p:txBody>
          <a:bodyPr anchor="ctr" anchorCtr="0">
            <a:normAutofit fontScale="92500" lnSpcReduction="10000"/>
          </a:bodyPr>
          <a:lstStyle/>
          <a:p>
            <a:pPr marL="756000"/>
            <a:r>
              <a:rPr lang="fr-FR" sz="5400" dirty="0">
                <a:solidFill>
                  <a:schemeClr val="tx1">
                    <a:lumMod val="85000"/>
                    <a:lumOff val="15000"/>
                  </a:schemeClr>
                </a:solidFill>
                <a:latin typeface="Affogato-Regular"/>
              </a:rPr>
              <a:t>Merci pour votre attention !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BC3B6743-3749-444A-B528-782A619D38A4}"/>
              </a:ext>
            </a:extLst>
          </p:cNvPr>
          <p:cNvSpPr/>
          <p:nvPr/>
        </p:nvSpPr>
        <p:spPr>
          <a:xfrm>
            <a:off x="0" y="0"/>
            <a:ext cx="12192000" cy="1395167"/>
          </a:xfrm>
          <a:prstGeom prst="rect">
            <a:avLst/>
          </a:prstGeom>
          <a:solidFill>
            <a:srgbClr val="57575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 anchorCtr="0"/>
          <a:lstStyle/>
          <a:p>
            <a:pPr algn="ctr"/>
            <a:r>
              <a:rPr lang="fr-FR" sz="3600" dirty="0">
                <a:solidFill>
                  <a:schemeClr val="bg1"/>
                </a:solidFill>
                <a:latin typeface="Affogato-Regular"/>
              </a:rPr>
              <a:t>EQUIPE MUNICIPALE DE MONTBERON</a:t>
            </a:r>
          </a:p>
          <a:p>
            <a:pPr algn="ctr"/>
            <a:r>
              <a:rPr lang="fr-FR" sz="3600" dirty="0">
                <a:solidFill>
                  <a:srgbClr val="95C11F"/>
                </a:solidFill>
                <a:latin typeface="Affogato-Regular"/>
              </a:rPr>
              <a:t>2020 - 2026</a:t>
            </a:r>
            <a:endParaRPr lang="fr-FR" sz="3600" dirty="0">
              <a:solidFill>
                <a:srgbClr val="95C11F"/>
              </a:solidFill>
            </a:endParaRP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E441A0B9-3085-4895-85EB-399ED1E95286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65982" y="4936366"/>
            <a:ext cx="1450828" cy="2051634"/>
          </a:xfrm>
          <a:prstGeom prst="rect">
            <a:avLst/>
          </a:prstGeom>
        </p:spPr>
      </p:pic>
      <p:pic>
        <p:nvPicPr>
          <p:cNvPr id="2" name="Image 1">
            <a:extLst>
              <a:ext uri="{FF2B5EF4-FFF2-40B4-BE49-F238E27FC236}">
                <a16:creationId xmlns:a16="http://schemas.microsoft.com/office/drawing/2014/main" id="{E856F125-133B-48EE-B947-FADF31F199D8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" y="4500"/>
            <a:ext cx="6093981" cy="1532636"/>
          </a:xfrm>
          <a:prstGeom prst="rect">
            <a:avLst/>
          </a:prstGeom>
        </p:spPr>
      </p:pic>
      <p:pic>
        <p:nvPicPr>
          <p:cNvPr id="33" name="Image 32">
            <a:extLst>
              <a:ext uri="{FF2B5EF4-FFF2-40B4-BE49-F238E27FC236}">
                <a16:creationId xmlns:a16="http://schemas.microsoft.com/office/drawing/2014/main" id="{8CEC74FA-2347-44C2-BECB-4A482C765FF9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6093982" y="3991"/>
            <a:ext cx="6098015" cy="1533651"/>
          </a:xfrm>
          <a:prstGeom prst="rect">
            <a:avLst/>
          </a:prstGeom>
        </p:spPr>
      </p:pic>
      <p:pic>
        <p:nvPicPr>
          <p:cNvPr id="36" name="Image 35">
            <a:extLst>
              <a:ext uri="{FF2B5EF4-FFF2-40B4-BE49-F238E27FC236}">
                <a16:creationId xmlns:a16="http://schemas.microsoft.com/office/drawing/2014/main" id="{40DEF144-1404-4AEA-89A5-46C7A87C2469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1415" y="5736816"/>
            <a:ext cx="2397257" cy="754466"/>
          </a:xfrm>
          <a:prstGeom prst="rect">
            <a:avLst/>
          </a:prstGeom>
        </p:spPr>
      </p:pic>
      <p:pic>
        <p:nvPicPr>
          <p:cNvPr id="37" name="Image 36">
            <a:extLst>
              <a:ext uri="{FF2B5EF4-FFF2-40B4-BE49-F238E27FC236}">
                <a16:creationId xmlns:a16="http://schemas.microsoft.com/office/drawing/2014/main" id="{017B9756-91DC-4910-BF41-9BD2E5D5DD2C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36448" y="5658343"/>
            <a:ext cx="1801793" cy="679252"/>
          </a:xfrm>
          <a:prstGeom prst="rect">
            <a:avLst/>
          </a:prstGeom>
        </p:spPr>
      </p:pic>
      <p:sp>
        <p:nvSpPr>
          <p:cNvPr id="38" name="ZoneTexte 37">
            <a:extLst>
              <a:ext uri="{FF2B5EF4-FFF2-40B4-BE49-F238E27FC236}">
                <a16:creationId xmlns:a16="http://schemas.microsoft.com/office/drawing/2014/main" id="{C2E16EAD-491B-46E1-8289-7F834392E90A}"/>
              </a:ext>
            </a:extLst>
          </p:cNvPr>
          <p:cNvSpPr txBox="1"/>
          <p:nvPr/>
        </p:nvSpPr>
        <p:spPr>
          <a:xfrm>
            <a:off x="925009" y="5381483"/>
            <a:ext cx="23972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i="1" dirty="0">
                <a:solidFill>
                  <a:schemeClr val="bg1">
                    <a:lumMod val="50000"/>
                  </a:schemeClr>
                </a:solidFill>
              </a:rPr>
              <a:t>Porté par l’équipe :</a:t>
            </a:r>
          </a:p>
        </p:txBody>
      </p:sp>
      <p:sp>
        <p:nvSpPr>
          <p:cNvPr id="39" name="ZoneTexte 38">
            <a:extLst>
              <a:ext uri="{FF2B5EF4-FFF2-40B4-BE49-F238E27FC236}">
                <a16:creationId xmlns:a16="http://schemas.microsoft.com/office/drawing/2014/main" id="{1EA446F9-8BD9-4DA1-9A78-15D4AC0F77A7}"/>
              </a:ext>
            </a:extLst>
          </p:cNvPr>
          <p:cNvSpPr txBox="1"/>
          <p:nvPr/>
        </p:nvSpPr>
        <p:spPr>
          <a:xfrm>
            <a:off x="3704350" y="5367484"/>
            <a:ext cx="31438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i="1" dirty="0">
                <a:solidFill>
                  <a:schemeClr val="bg1">
                    <a:lumMod val="50000"/>
                  </a:schemeClr>
                </a:solidFill>
              </a:rPr>
              <a:t>En concertation citoyenne :</a:t>
            </a:r>
          </a:p>
        </p:txBody>
      </p:sp>
      <p:sp>
        <p:nvSpPr>
          <p:cNvPr id="40" name="ZoneTexte 39">
            <a:extLst>
              <a:ext uri="{FF2B5EF4-FFF2-40B4-BE49-F238E27FC236}">
                <a16:creationId xmlns:a16="http://schemas.microsoft.com/office/drawing/2014/main" id="{8F7486EE-FCE7-46FA-AB7E-8CFD71C4F345}"/>
              </a:ext>
            </a:extLst>
          </p:cNvPr>
          <p:cNvSpPr txBox="1"/>
          <p:nvPr/>
        </p:nvSpPr>
        <p:spPr>
          <a:xfrm>
            <a:off x="3046944" y="155980"/>
            <a:ext cx="609407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sz="1800" dirty="0">
                <a:solidFill>
                  <a:schemeClr val="bg1"/>
                </a:solidFill>
                <a:latin typeface="Affogato-Regular"/>
              </a:rPr>
              <a:t>EQUIPE MUNICIPALE DE MONTBERON</a:t>
            </a:r>
          </a:p>
          <a:p>
            <a:pPr algn="ctr"/>
            <a:r>
              <a:rPr lang="fr-FR" sz="1800" dirty="0">
                <a:solidFill>
                  <a:schemeClr val="bg1"/>
                </a:solidFill>
                <a:latin typeface="Affogato-Regular"/>
              </a:rPr>
              <a:t>2020 - 2026</a:t>
            </a:r>
            <a:endParaRPr lang="fr-FR" sz="1800" dirty="0">
              <a:solidFill>
                <a:schemeClr val="bg1"/>
              </a:solidFill>
            </a:endParaRPr>
          </a:p>
        </p:txBody>
      </p:sp>
      <p:pic>
        <p:nvPicPr>
          <p:cNvPr id="41" name="Image 40">
            <a:extLst>
              <a:ext uri="{FF2B5EF4-FFF2-40B4-BE49-F238E27FC236}">
                <a16:creationId xmlns:a16="http://schemas.microsoft.com/office/drawing/2014/main" id="{DB8FC2A1-C028-4821-9029-5086E4349DC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0" y="1537136"/>
            <a:ext cx="542925" cy="5316364"/>
          </a:xfrm>
          <a:prstGeom prst="rect">
            <a:avLst/>
          </a:prstGeom>
        </p:spPr>
      </p:pic>
      <p:pic>
        <p:nvPicPr>
          <p:cNvPr id="15" name="Image 14">
            <a:extLst>
              <a:ext uri="{FF2B5EF4-FFF2-40B4-BE49-F238E27FC236}">
                <a16:creationId xmlns:a16="http://schemas.microsoft.com/office/drawing/2014/main" id="{BE16B037-3D7E-4A02-85C4-1DC4089289BA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10000" b="90000" l="5069" r="93779">
                        <a14:foregroundMark x1="9447" y1="46905" x2="10023" y2="56667"/>
                        <a14:foregroundMark x1="9677" y1="71190" x2="25000" y2="69286"/>
                        <a14:foregroundMark x1="13940" y1="66429" x2="23618" y2="80952"/>
                        <a14:foregroundMark x1="29032" y1="73333" x2="19355" y2="73571"/>
                        <a14:foregroundMark x1="11866" y1="86190" x2="13249" y2="79762"/>
                        <a14:foregroundMark x1="8641" y1="77857" x2="8410" y2="62857"/>
                        <a14:foregroundMark x1="51382" y1="63095" x2="65438" y2="30714"/>
                        <a14:foregroundMark x1="36521" y1="25714" x2="66129" y2="22619"/>
                        <a14:foregroundMark x1="66129" y1="22619" x2="86751" y2="32143"/>
                        <a14:foregroundMark x1="86751" y1="32143" x2="89862" y2="67381"/>
                        <a14:foregroundMark x1="89862" y1="67381" x2="82834" y2="81190"/>
                        <a14:foregroundMark x1="82834" y1="81190" x2="45968" y2="79286"/>
                        <a14:foregroundMark x1="45968" y1="79286" x2="40668" y2="58095"/>
                        <a14:foregroundMark x1="40668" y1="58095" x2="69009" y2="45952"/>
                        <a14:foregroundMark x1="69009" y1="45952" x2="61982" y2="60714"/>
                        <a14:foregroundMark x1="61982" y1="60714" x2="59217" y2="47857"/>
                        <a14:foregroundMark x1="59217" y1="47857" x2="60369" y2="47857"/>
                        <a14:foregroundMark x1="57143" y1="40952" x2="49885" y2="40714"/>
                        <a14:foregroundMark x1="44700" y1="36905" x2="43779" y2="49048"/>
                        <a14:foregroundMark x1="45276" y1="66667" x2="45507" y2="56190"/>
                        <a14:foregroundMark x1="53341" y1="65952" x2="64631" y2="63571"/>
                        <a14:foregroundMark x1="65438" y1="70952" x2="82488" y2="65000"/>
                        <a14:foregroundMark x1="56682" y1="35476" x2="64862" y2="23810"/>
                        <a14:foregroundMark x1="35533" y1="61012" x2="42281" y2="71190"/>
                        <a14:foregroundMark x1="33125" y1="57381" x2="33283" y2="57619"/>
                        <a14:foregroundMark x1="32967" y1="57143" x2="33125" y2="57381"/>
                        <a14:foregroundMark x1="32652" y1="56667" x2="32967" y2="57143"/>
                        <a14:foregroundMark x1="32494" y1="56429" x2="32652" y2="56667"/>
                        <a14:foregroundMark x1="32336" y1="56190" x2="32494" y2="56429"/>
                        <a14:foregroundMark x1="32020" y1="55714" x2="32336" y2="56190"/>
                        <a14:foregroundMark x1="13710" y1="28095" x2="32020" y2="55714"/>
                        <a14:foregroundMark x1="91359" y1="54286" x2="91590" y2="70952"/>
                        <a14:foregroundMark x1="91590" y1="80714" x2="92857" y2="15714"/>
                        <a14:foregroundMark x1="92857" y1="15714" x2="93894" y2="25476"/>
                        <a14:foregroundMark x1="41244" y1="45238" x2="42166" y2="31667"/>
                        <a14:foregroundMark x1="42166" y1="31667" x2="42166" y2="31667"/>
                        <a14:foregroundMark x1="43088" y1="30714" x2="54839" y2="45952"/>
                        <a14:foregroundMark x1="54839" y1="45952" x2="62558" y2="42857"/>
                        <a14:foregroundMark x1="62558" y1="42857" x2="67627" y2="34286"/>
                        <a14:foregroundMark x1="67627" y1="34286" x2="68088" y2="34286"/>
                        <a14:foregroundMark x1="42396" y1="65714" x2="58065" y2="64762"/>
                        <a14:foregroundMark x1="58065" y1="64762" x2="84217" y2="66667"/>
                        <a14:foregroundMark x1="84217" y1="66667" x2="80645" y2="64762"/>
                        <a14:foregroundMark x1="48502" y1="69048" x2="72811" y2="72143"/>
                        <a14:foregroundMark x1="72811" y1="72143" x2="83986" y2="70476"/>
                        <a14:foregroundMark x1="83986" y1="70476" x2="81567" y2="68810"/>
                        <a14:foregroundMark x1="12442" y1="32619" x2="16014" y2="54048"/>
                        <a14:foregroundMark x1="15207" y1="50476" x2="24539" y2="36429"/>
                        <a14:foregroundMark x1="20392" y1="46190" x2="17627" y2="58095"/>
                        <a14:foregroundMark x1="17627" y1="58095" x2="18088" y2="44286"/>
                        <a14:foregroundMark x1="18088" y1="44286" x2="22235" y2="59286"/>
                        <a14:foregroundMark x1="22235" y1="59286" x2="25115" y2="48333"/>
                        <a14:foregroundMark x1="20853" y1="30952" x2="28111" y2="38810"/>
                        <a14:foregroundMark x1="21429" y1="26429" x2="21429" y2="29524"/>
                        <a14:foregroundMark x1="21659" y1="20000" x2="23733" y2="21190"/>
                        <a14:foregroundMark x1="5184" y1="17619" x2="5760" y2="77619"/>
                        <a14:foregroundMark x1="5760" y1="77619" x2="5069" y2="79048"/>
                        <a14:foregroundMark x1="5069" y1="18095" x2="5300" y2="22381"/>
                        <a14:foregroundMark x1="5069" y1="17381" x2="5300" y2="23333"/>
                        <a14:foregroundMark x1="5415" y1="79524" x2="4954" y2="78810"/>
                        <a14:foregroundMark x1="32872" y1="57619" x2="32834" y2="58333"/>
                        <a14:foregroundMark x1="32923" y1="56667" x2="32872" y2="57619"/>
                        <a14:foregroundMark x1="32936" y1="56429" x2="32923" y2="56667"/>
                        <a14:foregroundMark x1="32949" y1="56190" x2="32936" y2="56429"/>
                        <a14:foregroundMark x1="32834" y1="60000" x2="32834" y2="60000"/>
                        <a14:backgroundMark x1="33827" y1="58560" x2="33641" y2="59524"/>
                        <a14:backgroundMark x1="33437" y1="56302" x2="33295" y2="55714"/>
                        <a14:backgroundMark x1="33756" y1="59286" x2="33756" y2="59286"/>
                        <a14:backgroundMark x1="33295" y1="59286" x2="33295" y2="59286"/>
                        <a14:backgroundMark x1="33525" y1="56429" x2="33525" y2="56429"/>
                        <a14:backgroundMark x1="33180" y1="57619" x2="33180" y2="57619"/>
                        <a14:backgroundMark x1="33295" y1="56190" x2="33295" y2="56190"/>
                        <a14:backgroundMark x1="33525" y1="56429" x2="33525" y2="56429"/>
                        <a14:backgroundMark x1="33525" y1="56429" x2="33525" y2="56429"/>
                        <a14:backgroundMark x1="33180" y1="56667" x2="33180" y2="56667"/>
                        <a14:backgroundMark x1="33180" y1="56667" x2="33180" y2="56667"/>
                        <a14:backgroundMark x1="33295" y1="55714" x2="33295" y2="55714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508621" y="5611724"/>
            <a:ext cx="1923226" cy="930593"/>
          </a:xfrm>
          <a:prstGeom prst="rect">
            <a:avLst/>
          </a:prstGeom>
        </p:spPr>
      </p:pic>
      <p:sp>
        <p:nvSpPr>
          <p:cNvPr id="16" name="ZoneTexte 15">
            <a:extLst>
              <a:ext uri="{FF2B5EF4-FFF2-40B4-BE49-F238E27FC236}">
                <a16:creationId xmlns:a16="http://schemas.microsoft.com/office/drawing/2014/main" id="{744A77CB-C79F-4D26-B350-CA6C3B76D962}"/>
              </a:ext>
            </a:extLst>
          </p:cNvPr>
          <p:cNvSpPr txBox="1"/>
          <p:nvPr/>
        </p:nvSpPr>
        <p:spPr>
          <a:xfrm>
            <a:off x="7581016" y="5320865"/>
            <a:ext cx="21316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i="1" dirty="0">
                <a:solidFill>
                  <a:schemeClr val="bg1">
                    <a:lumMod val="50000"/>
                  </a:schemeClr>
                </a:solidFill>
              </a:rPr>
              <a:t>En partenariat :</a:t>
            </a:r>
          </a:p>
        </p:txBody>
      </p:sp>
    </p:spTree>
    <p:extLst>
      <p:ext uri="{BB962C8B-B14F-4D97-AF65-F5344CB8AC3E}">
        <p14:creationId xmlns:p14="http://schemas.microsoft.com/office/powerpoint/2010/main" val="96611771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8" name="Connecteur droit 17">
            <a:extLst>
              <a:ext uri="{FF2B5EF4-FFF2-40B4-BE49-F238E27FC236}">
                <a16:creationId xmlns:a16="http://schemas.microsoft.com/office/drawing/2014/main" id="{CA2A1175-6AE4-43CE-BEA3-162478118D7D}"/>
              </a:ext>
            </a:extLst>
          </p:cNvPr>
          <p:cNvCxnSpPr>
            <a:cxnSpLocks/>
          </p:cNvCxnSpPr>
          <p:nvPr/>
        </p:nvCxnSpPr>
        <p:spPr>
          <a:xfrm>
            <a:off x="921364" y="5165387"/>
            <a:ext cx="10986635" cy="0"/>
          </a:xfrm>
          <a:prstGeom prst="line">
            <a:avLst/>
          </a:prstGeom>
          <a:ln w="19050">
            <a:solidFill>
              <a:srgbClr val="ECE6F2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Connecteur droit 3">
            <a:extLst>
              <a:ext uri="{FF2B5EF4-FFF2-40B4-BE49-F238E27FC236}">
                <a16:creationId xmlns:a16="http://schemas.microsoft.com/office/drawing/2014/main" id="{29D9E682-3EED-45C4-93E1-F648E53D412C}"/>
              </a:ext>
            </a:extLst>
          </p:cNvPr>
          <p:cNvCxnSpPr/>
          <p:nvPr/>
        </p:nvCxnSpPr>
        <p:spPr>
          <a:xfrm>
            <a:off x="1550427" y="3467909"/>
            <a:ext cx="10357572" cy="0"/>
          </a:xfrm>
          <a:prstGeom prst="line">
            <a:avLst/>
          </a:prstGeom>
          <a:ln w="19050">
            <a:solidFill>
              <a:srgbClr val="ECE6F2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tangle 13">
            <a:extLst>
              <a:ext uri="{FF2B5EF4-FFF2-40B4-BE49-F238E27FC236}">
                <a16:creationId xmlns:a16="http://schemas.microsoft.com/office/drawing/2014/main" id="{F86A148B-680A-4906-9081-ECCC7622D88B}"/>
              </a:ext>
            </a:extLst>
          </p:cNvPr>
          <p:cNvSpPr/>
          <p:nvPr/>
        </p:nvSpPr>
        <p:spPr>
          <a:xfrm>
            <a:off x="0" y="1062180"/>
            <a:ext cx="12192000" cy="523220"/>
          </a:xfrm>
          <a:prstGeom prst="rect">
            <a:avLst/>
          </a:prstGeom>
          <a:solidFill>
            <a:srgbClr val="ECECEC"/>
          </a:solidFill>
        </p:spPr>
        <p:txBody>
          <a:bodyPr wrap="square">
            <a:spAutoFit/>
          </a:bodyPr>
          <a:lstStyle/>
          <a:p>
            <a:pPr marL="180000"/>
            <a:r>
              <a:rPr lang="fr-FR" sz="2800" b="1" dirty="0">
                <a:solidFill>
                  <a:srgbClr val="652D6D"/>
                </a:solidFill>
              </a:rPr>
              <a:t>                                                 ORGANISATION</a:t>
            </a:r>
          </a:p>
        </p:txBody>
      </p:sp>
      <p:grpSp>
        <p:nvGrpSpPr>
          <p:cNvPr id="28" name="Groupe 27">
            <a:extLst>
              <a:ext uri="{FF2B5EF4-FFF2-40B4-BE49-F238E27FC236}">
                <a16:creationId xmlns:a16="http://schemas.microsoft.com/office/drawing/2014/main" id="{669100D6-DE88-4934-843A-5253895F71AD}"/>
              </a:ext>
            </a:extLst>
          </p:cNvPr>
          <p:cNvGrpSpPr/>
          <p:nvPr/>
        </p:nvGrpSpPr>
        <p:grpSpPr>
          <a:xfrm>
            <a:off x="11500701" y="6285329"/>
            <a:ext cx="445092" cy="400110"/>
            <a:chOff x="414630" y="1639067"/>
            <a:chExt cx="353954" cy="400110"/>
          </a:xfrm>
        </p:grpSpPr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6075BA5A-BCF3-4EAB-B621-0EFC9FDDFD10}"/>
                </a:ext>
              </a:extLst>
            </p:cNvPr>
            <p:cNvSpPr/>
            <p:nvPr/>
          </p:nvSpPr>
          <p:spPr>
            <a:xfrm rot="21480000">
              <a:off x="414630" y="1639067"/>
              <a:ext cx="337236" cy="400110"/>
            </a:xfrm>
            <a:prstGeom prst="rect">
              <a:avLst/>
            </a:prstGeom>
            <a:solidFill>
              <a:srgbClr val="57575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b" anchorCtr="0" forceAA="0" compatLnSpc="1">
              <a:prstTxWarp prst="textNoShape">
                <a:avLst/>
              </a:prstTxWarp>
              <a:noAutofit/>
            </a:bodyPr>
            <a:lstStyle/>
            <a:p>
              <a:pPr marL="612000"/>
              <a:endParaRPr lang="fr-FR" sz="2800" dirty="0">
                <a:solidFill>
                  <a:schemeClr val="bg1"/>
                </a:solidFill>
                <a:latin typeface="Affogato-Regular"/>
              </a:endParaRPr>
            </a:p>
          </p:txBody>
        </p:sp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AFCD7026-34D9-405A-855B-F87211247E5C}"/>
                </a:ext>
              </a:extLst>
            </p:cNvPr>
            <p:cNvSpPr/>
            <p:nvPr/>
          </p:nvSpPr>
          <p:spPr>
            <a:xfrm>
              <a:off x="428426" y="1654624"/>
              <a:ext cx="340158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fld id="{F47E1AB8-7C59-46A6-9C6F-287F4F4F7067}" type="slidenum">
                <a:rPr lang="fr-FR" b="1" smtClean="0">
                  <a:solidFill>
                    <a:srgbClr val="95C11F"/>
                  </a:solidFill>
                  <a:latin typeface="Affogato-Bold"/>
                </a:rPr>
                <a:pPr algn="ctr"/>
                <a:t>25</a:t>
              </a:fld>
              <a:endParaRPr lang="fr-FR" dirty="0"/>
            </a:p>
          </p:txBody>
        </p:sp>
      </p:grpSp>
      <p:sp>
        <p:nvSpPr>
          <p:cNvPr id="47" name="Rectangle 46">
            <a:extLst>
              <a:ext uri="{FF2B5EF4-FFF2-40B4-BE49-F238E27FC236}">
                <a16:creationId xmlns:a16="http://schemas.microsoft.com/office/drawing/2014/main" id="{95BAD290-C3B0-4C7A-BC43-D2D81C15E0F3}"/>
              </a:ext>
            </a:extLst>
          </p:cNvPr>
          <p:cNvSpPr/>
          <p:nvPr/>
        </p:nvSpPr>
        <p:spPr>
          <a:xfrm>
            <a:off x="0" y="0"/>
            <a:ext cx="12192000" cy="1174151"/>
          </a:xfrm>
          <a:prstGeom prst="rect">
            <a:avLst/>
          </a:prstGeom>
          <a:solidFill>
            <a:srgbClr val="EC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 anchorCtr="0"/>
          <a:lstStyle/>
          <a:p>
            <a:pPr marL="612000"/>
            <a:endParaRPr lang="fr-FR" sz="3600" dirty="0">
              <a:solidFill>
                <a:schemeClr val="bg1"/>
              </a:solidFill>
              <a:latin typeface="Affogato-Regular"/>
            </a:endParaRP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CB24A277-CBC5-436E-985A-6493A4BE6B73}"/>
              </a:ext>
            </a:extLst>
          </p:cNvPr>
          <p:cNvSpPr/>
          <p:nvPr/>
        </p:nvSpPr>
        <p:spPr>
          <a:xfrm>
            <a:off x="659754" y="438605"/>
            <a:ext cx="9368742" cy="612000"/>
          </a:xfrm>
          <a:prstGeom prst="rect">
            <a:avLst/>
          </a:prstGeom>
          <a:solidFill>
            <a:srgbClr val="A48AC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 anchorCtr="0"/>
          <a:lstStyle/>
          <a:p>
            <a:pPr marL="612000"/>
            <a:endParaRPr lang="fr-FR" sz="3600" dirty="0">
              <a:solidFill>
                <a:schemeClr val="bg1"/>
              </a:solidFill>
              <a:latin typeface="Affogato-Regular"/>
            </a:endParaRP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19BAF773-DB6B-4BF6-8569-80C2A3D7C247}"/>
              </a:ext>
            </a:extLst>
          </p:cNvPr>
          <p:cNvSpPr/>
          <p:nvPr/>
        </p:nvSpPr>
        <p:spPr>
          <a:xfrm>
            <a:off x="0" y="-1851"/>
            <a:ext cx="12192000" cy="176383"/>
          </a:xfrm>
          <a:prstGeom prst="rect">
            <a:avLst/>
          </a:prstGeom>
          <a:solidFill>
            <a:srgbClr val="A48AC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 anchorCtr="0"/>
          <a:lstStyle/>
          <a:p>
            <a:pPr marL="612000"/>
            <a:endParaRPr lang="fr-FR" sz="3600" dirty="0">
              <a:solidFill>
                <a:schemeClr val="bg1"/>
              </a:solidFill>
              <a:latin typeface="Affogato-Regular"/>
            </a:endParaRP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41C65F00-36D0-494B-BE87-EE5BFA31268B}"/>
              </a:ext>
            </a:extLst>
          </p:cNvPr>
          <p:cNvSpPr/>
          <p:nvPr/>
        </p:nvSpPr>
        <p:spPr>
          <a:xfrm>
            <a:off x="601882" y="371566"/>
            <a:ext cx="9368742" cy="612000"/>
          </a:xfrm>
          <a:prstGeom prst="rect">
            <a:avLst/>
          </a:prstGeom>
          <a:solidFill>
            <a:srgbClr val="7534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 anchorCtr="0"/>
          <a:lstStyle/>
          <a:p>
            <a:pPr marL="180000" algn="ctr"/>
            <a:r>
              <a:rPr lang="fr-FR" sz="3600" b="1" dirty="0">
                <a:solidFill>
                  <a:schemeClr val="bg1"/>
                </a:solidFill>
                <a:latin typeface="Affogato-Regular"/>
              </a:rPr>
              <a:t>ANNEXES</a:t>
            </a:r>
          </a:p>
        </p:txBody>
      </p:sp>
      <p:pic>
        <p:nvPicPr>
          <p:cNvPr id="52" name="Image 51">
            <a:extLst>
              <a:ext uri="{FF2B5EF4-FFF2-40B4-BE49-F238E27FC236}">
                <a16:creationId xmlns:a16="http://schemas.microsoft.com/office/drawing/2014/main" id="{C1BB5396-CC5B-491B-8A8E-BFEDF382A29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79696" y="75163"/>
            <a:ext cx="828303" cy="1171315"/>
          </a:xfrm>
          <a:prstGeom prst="rect">
            <a:avLst/>
          </a:prstGeom>
        </p:spPr>
      </p:pic>
      <p:sp>
        <p:nvSpPr>
          <p:cNvPr id="22" name="ZoneTexte 21">
            <a:extLst>
              <a:ext uri="{FF2B5EF4-FFF2-40B4-BE49-F238E27FC236}">
                <a16:creationId xmlns:a16="http://schemas.microsoft.com/office/drawing/2014/main" id="{FBF552F8-7AE3-45BD-AA5D-AC58A4B58A96}"/>
              </a:ext>
            </a:extLst>
          </p:cNvPr>
          <p:cNvSpPr txBox="1"/>
          <p:nvPr/>
        </p:nvSpPr>
        <p:spPr>
          <a:xfrm>
            <a:off x="2110902" y="1772229"/>
            <a:ext cx="9601833" cy="502105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Clr>
                <a:srgbClr val="9C46A8"/>
              </a:buClr>
              <a:buFont typeface="Wingdings" panose="05000000000000000000" pitchFamily="2" charset="2"/>
              <a:buChar char="ü"/>
            </a:pPr>
            <a:r>
              <a:rPr lang="fr-FR" sz="2400" b="1" dirty="0"/>
              <a:t>Formation d’un groupe </a:t>
            </a:r>
            <a:r>
              <a:rPr lang="fr-FR" sz="2400" dirty="0"/>
              <a:t>: équipe projet Maisons M</a:t>
            </a:r>
          </a:p>
          <a:p>
            <a:pPr marL="342900" indent="-342900">
              <a:lnSpc>
                <a:spcPct val="150000"/>
              </a:lnSpc>
              <a:buClr>
                <a:srgbClr val="9C46A8"/>
              </a:buClr>
              <a:buFont typeface="Wingdings" panose="05000000000000000000" pitchFamily="2" charset="2"/>
              <a:buChar char="ü"/>
            </a:pPr>
            <a:r>
              <a:rPr lang="fr-FR" sz="2400" b="1" dirty="0"/>
              <a:t>Invariants</a:t>
            </a:r>
            <a:r>
              <a:rPr lang="fr-FR" sz="2400" dirty="0"/>
              <a:t> : Validation par les élus municipaux</a:t>
            </a:r>
          </a:p>
          <a:p>
            <a:pPr marL="342900" indent="-342900">
              <a:lnSpc>
                <a:spcPct val="150000"/>
              </a:lnSpc>
              <a:buClr>
                <a:srgbClr val="9C46A8"/>
              </a:buClr>
              <a:buFont typeface="Wingdings" panose="05000000000000000000" pitchFamily="2" charset="2"/>
              <a:buChar char="ü"/>
            </a:pPr>
            <a:r>
              <a:rPr lang="fr-FR" sz="2400" b="1" dirty="0"/>
              <a:t>Projet politique : </a:t>
            </a:r>
            <a:r>
              <a:rPr lang="fr-FR" sz="2400" dirty="0"/>
              <a:t>Ecriture et validation par l’équipe municipale</a:t>
            </a:r>
          </a:p>
          <a:p>
            <a:pPr marL="342900" indent="-342900">
              <a:lnSpc>
                <a:spcPct val="150000"/>
              </a:lnSpc>
              <a:buClr>
                <a:srgbClr val="9C46A8"/>
              </a:buClr>
              <a:buFont typeface="Wingdings" panose="05000000000000000000" pitchFamily="2" charset="2"/>
              <a:buChar char="ü"/>
            </a:pPr>
            <a:r>
              <a:rPr lang="fr-FR" sz="2400" b="1" dirty="0"/>
              <a:t>Visites</a:t>
            </a:r>
            <a:r>
              <a:rPr lang="fr-FR" sz="2400" dirty="0"/>
              <a:t> : Enrichissement auprès de différents lieux similaires</a:t>
            </a:r>
          </a:p>
          <a:p>
            <a:pPr marL="342900" indent="-342900">
              <a:lnSpc>
                <a:spcPct val="150000"/>
              </a:lnSpc>
              <a:buClr>
                <a:srgbClr val="9C46A8"/>
              </a:buClr>
              <a:buFont typeface="Wingdings" panose="05000000000000000000" pitchFamily="2" charset="2"/>
              <a:buChar char="ü"/>
            </a:pPr>
            <a:r>
              <a:rPr lang="fr-FR" sz="2400" b="1" dirty="0"/>
              <a:t>Evènements</a:t>
            </a:r>
            <a:r>
              <a:rPr lang="fr-FR" sz="2400" dirty="0"/>
              <a:t> : Mise en place de la dynamique de la Maison M </a:t>
            </a:r>
          </a:p>
          <a:p>
            <a:pPr marL="342900" indent="-342900">
              <a:lnSpc>
                <a:spcPct val="150000"/>
              </a:lnSpc>
              <a:buClr>
                <a:srgbClr val="9C46A8"/>
              </a:buClr>
              <a:buFont typeface="Wingdings" panose="05000000000000000000" pitchFamily="2" charset="2"/>
              <a:buChar char="ü"/>
            </a:pPr>
            <a:r>
              <a:rPr lang="fr-FR" sz="2400" b="1" dirty="0"/>
              <a:t>Concertation Publique</a:t>
            </a:r>
          </a:p>
          <a:p>
            <a:pPr marL="342900" indent="-342900">
              <a:lnSpc>
                <a:spcPct val="150000"/>
              </a:lnSpc>
              <a:buClr>
                <a:srgbClr val="9C46A8"/>
              </a:buClr>
              <a:buFont typeface="Wingdings" panose="05000000000000000000" pitchFamily="2" charset="2"/>
              <a:buChar char="ü"/>
            </a:pPr>
            <a:r>
              <a:rPr lang="fr-FR" sz="2400" dirty="0"/>
              <a:t>Intégration du </a:t>
            </a:r>
            <a:r>
              <a:rPr lang="fr-FR" sz="2400" b="1" dirty="0"/>
              <a:t>Programmiste</a:t>
            </a:r>
          </a:p>
          <a:p>
            <a:pPr marL="342900" indent="-342900">
              <a:lnSpc>
                <a:spcPct val="150000"/>
              </a:lnSpc>
              <a:buClr>
                <a:srgbClr val="9C46A8"/>
              </a:buClr>
              <a:buFont typeface="Wingdings" panose="05000000000000000000" pitchFamily="2" charset="2"/>
              <a:buChar char="ü"/>
            </a:pPr>
            <a:r>
              <a:rPr lang="fr-FR" sz="2400" b="1" dirty="0"/>
              <a:t>Lancement des animations </a:t>
            </a:r>
            <a:r>
              <a:rPr lang="fr-FR" sz="2400" dirty="0"/>
              <a:t>de la Maison M</a:t>
            </a:r>
          </a:p>
          <a:p>
            <a:pPr marL="342900" indent="-342900">
              <a:lnSpc>
                <a:spcPct val="150000"/>
              </a:lnSpc>
              <a:buClr>
                <a:srgbClr val="9C46A8"/>
              </a:buClr>
              <a:buFont typeface="Wingdings" panose="05000000000000000000" pitchFamily="2" charset="2"/>
              <a:buChar char="ü"/>
            </a:pPr>
            <a:r>
              <a:rPr lang="fr-FR" sz="2400" b="1" dirty="0"/>
              <a:t>Déménagement de la Bibliothèque : </a:t>
            </a:r>
            <a:r>
              <a:rPr lang="fr-FR" sz="2400" dirty="0"/>
              <a:t>Dès l’été 2022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9B357947-286B-4FE9-9B26-682D7E745CA7}"/>
              </a:ext>
            </a:extLst>
          </p:cNvPr>
          <p:cNvSpPr/>
          <p:nvPr/>
        </p:nvSpPr>
        <p:spPr>
          <a:xfrm rot="16200000">
            <a:off x="522622" y="2965970"/>
            <a:ext cx="2727747" cy="523220"/>
          </a:xfrm>
          <a:prstGeom prst="rect">
            <a:avLst/>
          </a:prstGeom>
          <a:solidFill>
            <a:srgbClr val="ECECEC">
              <a:alpha val="82000"/>
            </a:srgbClr>
          </a:solidFill>
        </p:spPr>
        <p:txBody>
          <a:bodyPr wrap="square">
            <a:noAutofit/>
          </a:bodyPr>
          <a:lstStyle/>
          <a:p>
            <a:pPr algn="ctr"/>
            <a:r>
              <a:rPr lang="fr-FR" sz="2800" b="1" dirty="0">
                <a:solidFill>
                  <a:srgbClr val="652D6D"/>
                </a:solidFill>
              </a:rPr>
              <a:t>2020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5820CF06-2EEA-4B8E-8B62-BC54379D35DB}"/>
              </a:ext>
            </a:extLst>
          </p:cNvPr>
          <p:cNvSpPr/>
          <p:nvPr/>
        </p:nvSpPr>
        <p:spPr>
          <a:xfrm rot="16200000">
            <a:off x="192453" y="4292935"/>
            <a:ext cx="2192727" cy="523220"/>
          </a:xfrm>
          <a:prstGeom prst="rect">
            <a:avLst/>
          </a:prstGeom>
          <a:solidFill>
            <a:srgbClr val="A48AC1">
              <a:alpha val="42000"/>
            </a:srgbClr>
          </a:solidFill>
        </p:spPr>
        <p:txBody>
          <a:bodyPr wrap="square">
            <a:noAutofit/>
          </a:bodyPr>
          <a:lstStyle/>
          <a:p>
            <a:pPr algn="ctr"/>
            <a:r>
              <a:rPr lang="fr-FR" sz="2800" b="1" dirty="0">
                <a:solidFill>
                  <a:srgbClr val="652D6D"/>
                </a:solidFill>
              </a:rPr>
              <a:t>2021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B441777F-A156-4EFF-8B60-7CAE5D931E6C}"/>
              </a:ext>
            </a:extLst>
          </p:cNvPr>
          <p:cNvSpPr/>
          <p:nvPr/>
        </p:nvSpPr>
        <p:spPr>
          <a:xfrm rot="16200000">
            <a:off x="-159059" y="5712862"/>
            <a:ext cx="1637626" cy="523220"/>
          </a:xfrm>
          <a:prstGeom prst="rect">
            <a:avLst/>
          </a:prstGeom>
          <a:solidFill>
            <a:srgbClr val="A48AC1">
              <a:alpha val="81000"/>
            </a:srgbClr>
          </a:solidFill>
        </p:spPr>
        <p:txBody>
          <a:bodyPr wrap="square">
            <a:noAutofit/>
          </a:bodyPr>
          <a:lstStyle/>
          <a:p>
            <a:pPr algn="ctr"/>
            <a:r>
              <a:rPr lang="fr-FR" sz="2800" b="1" dirty="0">
                <a:solidFill>
                  <a:srgbClr val="502456"/>
                </a:solidFill>
              </a:rPr>
              <a:t>2022</a:t>
            </a:r>
          </a:p>
        </p:txBody>
      </p:sp>
      <p:cxnSp>
        <p:nvCxnSpPr>
          <p:cNvPr id="20" name="Connecteur droit 19">
            <a:extLst>
              <a:ext uri="{FF2B5EF4-FFF2-40B4-BE49-F238E27FC236}">
                <a16:creationId xmlns:a16="http://schemas.microsoft.com/office/drawing/2014/main" id="{3D57DFE9-244C-4565-BD49-3F6E7A3FE99E}"/>
              </a:ext>
            </a:extLst>
          </p:cNvPr>
          <p:cNvCxnSpPr>
            <a:cxnSpLocks/>
          </p:cNvCxnSpPr>
          <p:nvPr/>
        </p:nvCxnSpPr>
        <p:spPr>
          <a:xfrm>
            <a:off x="1886496" y="1873435"/>
            <a:ext cx="10021503" cy="24316"/>
          </a:xfrm>
          <a:prstGeom prst="line">
            <a:avLst/>
          </a:prstGeom>
          <a:ln w="19050">
            <a:solidFill>
              <a:srgbClr val="ECE6F2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454810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Espace réservé du contenu 2">
            <a:extLst>
              <a:ext uri="{FF2B5EF4-FFF2-40B4-BE49-F238E27FC236}">
                <a16:creationId xmlns:a16="http://schemas.microsoft.com/office/drawing/2014/main" id="{4C8091D2-500C-4EBA-9E2E-76E846D1262E}"/>
              </a:ext>
            </a:extLst>
          </p:cNvPr>
          <p:cNvSpPr txBox="1">
            <a:spLocks/>
          </p:cNvSpPr>
          <p:nvPr/>
        </p:nvSpPr>
        <p:spPr>
          <a:xfrm>
            <a:off x="6291888" y="5372352"/>
            <a:ext cx="5653906" cy="838388"/>
          </a:xfrm>
          <a:prstGeom prst="rect">
            <a:avLst/>
          </a:prstGeom>
          <a:solidFill>
            <a:srgbClr val="ECECEC"/>
          </a:solidFill>
        </p:spPr>
        <p:txBody>
          <a:bodyPr vert="horz" lIns="91440" tIns="45720" rIns="91440" bIns="45720" rtlCol="0" anchor="ctr" anchorCtr="0">
            <a:normAutofit fontScale="62500" lnSpcReduction="20000"/>
          </a:bodyPr>
          <a:lstStyle>
            <a:defPPr>
              <a:defRPr lang="fr-FR"/>
            </a:defPPr>
            <a:lvl1pPr marL="180000" indent="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000"/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/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/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pPr marL="637200" indent="-457200">
              <a:buFont typeface="Wingdings" panose="05000000000000000000" pitchFamily="2" charset="2"/>
              <a:buChar char="à"/>
            </a:pPr>
            <a:r>
              <a:rPr lang="fr-FR" dirty="0">
                <a:sym typeface="Wingdings" panose="05000000000000000000" pitchFamily="2" charset="2"/>
              </a:rPr>
              <a:t>Dans </a:t>
            </a:r>
            <a:r>
              <a:rPr lang="fr-FR" dirty="0"/>
              <a:t>le cœur du village à 200m du centre-Bourg</a:t>
            </a:r>
          </a:p>
          <a:p>
            <a:pPr marL="637200" indent="-457200">
              <a:buFont typeface="Wingdings" panose="05000000000000000000" pitchFamily="2" charset="2"/>
              <a:buChar char="à"/>
            </a:pPr>
            <a:r>
              <a:rPr lang="fr-FR" dirty="0"/>
              <a:t>2 Route de Bessières, 31140 Montberon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28665F16-5E6E-4A2C-9351-1A9381DAA68D}"/>
              </a:ext>
            </a:extLst>
          </p:cNvPr>
          <p:cNvSpPr/>
          <p:nvPr/>
        </p:nvSpPr>
        <p:spPr>
          <a:xfrm>
            <a:off x="0" y="1062180"/>
            <a:ext cx="12192000" cy="523220"/>
          </a:xfrm>
          <a:prstGeom prst="rect">
            <a:avLst/>
          </a:prstGeom>
          <a:solidFill>
            <a:srgbClr val="ECECEC"/>
          </a:solidFill>
        </p:spPr>
        <p:txBody>
          <a:bodyPr wrap="square">
            <a:spAutoFit/>
          </a:bodyPr>
          <a:lstStyle/>
          <a:p>
            <a:pPr marL="180000"/>
            <a:r>
              <a:rPr lang="fr-FR" sz="2800" b="1" dirty="0">
                <a:solidFill>
                  <a:srgbClr val="652D6D"/>
                </a:solidFill>
              </a:rPr>
              <a:t>                                   Une localisation stratégique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654C49BD-3F80-4245-94FF-3CD5D2C859E1}"/>
              </a:ext>
            </a:extLst>
          </p:cNvPr>
          <p:cNvSpPr/>
          <p:nvPr/>
        </p:nvSpPr>
        <p:spPr>
          <a:xfrm>
            <a:off x="0" y="0"/>
            <a:ext cx="12192000" cy="1174151"/>
          </a:xfrm>
          <a:prstGeom prst="rect">
            <a:avLst/>
          </a:prstGeom>
          <a:solidFill>
            <a:srgbClr val="EC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 anchorCtr="0"/>
          <a:lstStyle/>
          <a:p>
            <a:pPr marL="612000"/>
            <a:endParaRPr lang="fr-FR" sz="3600" dirty="0">
              <a:solidFill>
                <a:schemeClr val="bg1"/>
              </a:solidFill>
              <a:latin typeface="Affogato-Regular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C128FEF9-230F-43E4-80E5-39E2FB8D2B81}"/>
              </a:ext>
            </a:extLst>
          </p:cNvPr>
          <p:cNvSpPr/>
          <p:nvPr/>
        </p:nvSpPr>
        <p:spPr>
          <a:xfrm>
            <a:off x="659754" y="438605"/>
            <a:ext cx="9368742" cy="612000"/>
          </a:xfrm>
          <a:prstGeom prst="rect">
            <a:avLst/>
          </a:prstGeom>
          <a:solidFill>
            <a:srgbClr val="A48AC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 anchorCtr="0"/>
          <a:lstStyle/>
          <a:p>
            <a:pPr marL="612000"/>
            <a:endParaRPr lang="fr-FR" sz="3600" dirty="0">
              <a:solidFill>
                <a:schemeClr val="bg1"/>
              </a:solidFill>
              <a:latin typeface="Affogato-Regular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697F8D4D-BDA9-456D-AD28-2485CC3093A2}"/>
              </a:ext>
            </a:extLst>
          </p:cNvPr>
          <p:cNvSpPr/>
          <p:nvPr/>
        </p:nvSpPr>
        <p:spPr>
          <a:xfrm>
            <a:off x="0" y="-1851"/>
            <a:ext cx="12192000" cy="176383"/>
          </a:xfrm>
          <a:prstGeom prst="rect">
            <a:avLst/>
          </a:prstGeom>
          <a:solidFill>
            <a:srgbClr val="A48AC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 anchorCtr="0"/>
          <a:lstStyle/>
          <a:p>
            <a:pPr marL="612000"/>
            <a:endParaRPr lang="fr-FR" sz="3600" dirty="0">
              <a:solidFill>
                <a:schemeClr val="bg1"/>
              </a:solidFill>
              <a:latin typeface="Affogato-Regular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EA35702E-5555-4539-A84B-A756EC5E53E7}"/>
              </a:ext>
            </a:extLst>
          </p:cNvPr>
          <p:cNvSpPr/>
          <p:nvPr/>
        </p:nvSpPr>
        <p:spPr>
          <a:xfrm>
            <a:off x="601882" y="371566"/>
            <a:ext cx="9368742" cy="612000"/>
          </a:xfrm>
          <a:prstGeom prst="rect">
            <a:avLst/>
          </a:prstGeom>
          <a:solidFill>
            <a:srgbClr val="7534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 anchorCtr="0"/>
          <a:lstStyle/>
          <a:p>
            <a:pPr marL="180000" algn="ctr"/>
            <a:r>
              <a:rPr lang="fr-FR" sz="3600" b="1" dirty="0">
                <a:solidFill>
                  <a:schemeClr val="bg1"/>
                </a:solidFill>
                <a:latin typeface="Affogato-Regular"/>
              </a:rPr>
              <a:t>CONTEXTE</a:t>
            </a:r>
          </a:p>
        </p:txBody>
      </p:sp>
      <p:grpSp>
        <p:nvGrpSpPr>
          <p:cNvPr id="55" name="Groupe 54">
            <a:extLst>
              <a:ext uri="{FF2B5EF4-FFF2-40B4-BE49-F238E27FC236}">
                <a16:creationId xmlns:a16="http://schemas.microsoft.com/office/drawing/2014/main" id="{1DBC4541-C172-4831-9AB9-46336D02C40B}"/>
              </a:ext>
            </a:extLst>
          </p:cNvPr>
          <p:cNvGrpSpPr/>
          <p:nvPr/>
        </p:nvGrpSpPr>
        <p:grpSpPr>
          <a:xfrm>
            <a:off x="188536" y="1664014"/>
            <a:ext cx="5907464" cy="5047276"/>
            <a:chOff x="188536" y="1664014"/>
            <a:chExt cx="5907464" cy="5047276"/>
          </a:xfrm>
        </p:grpSpPr>
        <p:pic>
          <p:nvPicPr>
            <p:cNvPr id="3" name="Image 2">
              <a:extLst>
                <a:ext uri="{FF2B5EF4-FFF2-40B4-BE49-F238E27FC236}">
                  <a16:creationId xmlns:a16="http://schemas.microsoft.com/office/drawing/2014/main" id="{A156094E-E23E-4674-BA97-6CCD7B7904F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88536" y="1664014"/>
              <a:ext cx="5907464" cy="5047276"/>
            </a:xfrm>
            <a:prstGeom prst="rect">
              <a:avLst/>
            </a:prstGeom>
          </p:spPr>
        </p:pic>
        <p:sp>
          <p:nvSpPr>
            <p:cNvPr id="12" name="Forme libre : forme 11">
              <a:extLst>
                <a:ext uri="{FF2B5EF4-FFF2-40B4-BE49-F238E27FC236}">
                  <a16:creationId xmlns:a16="http://schemas.microsoft.com/office/drawing/2014/main" id="{7DFB08D3-5E5F-4CA7-BC6C-20C7D1C7E609}"/>
                </a:ext>
              </a:extLst>
            </p:cNvPr>
            <p:cNvSpPr/>
            <p:nvPr/>
          </p:nvSpPr>
          <p:spPr>
            <a:xfrm>
              <a:off x="1777502" y="2667000"/>
              <a:ext cx="1744980" cy="2324100"/>
            </a:xfrm>
            <a:custGeom>
              <a:avLst/>
              <a:gdLst>
                <a:gd name="connsiteX0" fmla="*/ 1333500 w 1744980"/>
                <a:gd name="connsiteY0" fmla="*/ 0 h 2324100"/>
                <a:gd name="connsiteX1" fmla="*/ 1744980 w 1744980"/>
                <a:gd name="connsiteY1" fmla="*/ 381000 h 2324100"/>
                <a:gd name="connsiteX2" fmla="*/ 1173480 w 1744980"/>
                <a:gd name="connsiteY2" fmla="*/ 967740 h 2324100"/>
                <a:gd name="connsiteX3" fmla="*/ 1341120 w 1744980"/>
                <a:gd name="connsiteY3" fmla="*/ 1226820 h 2324100"/>
                <a:gd name="connsiteX4" fmla="*/ 1203960 w 1744980"/>
                <a:gd name="connsiteY4" fmla="*/ 1341120 h 2324100"/>
                <a:gd name="connsiteX5" fmla="*/ 1318260 w 1744980"/>
                <a:gd name="connsiteY5" fmla="*/ 1508760 h 2324100"/>
                <a:gd name="connsiteX6" fmla="*/ 1280160 w 1744980"/>
                <a:gd name="connsiteY6" fmla="*/ 1546860 h 2324100"/>
                <a:gd name="connsiteX7" fmla="*/ 1303020 w 1744980"/>
                <a:gd name="connsiteY7" fmla="*/ 1623060 h 2324100"/>
                <a:gd name="connsiteX8" fmla="*/ 960120 w 1744980"/>
                <a:gd name="connsiteY8" fmla="*/ 1836420 h 2324100"/>
                <a:gd name="connsiteX9" fmla="*/ 975360 w 1744980"/>
                <a:gd name="connsiteY9" fmla="*/ 1897380 h 2324100"/>
                <a:gd name="connsiteX10" fmla="*/ 868680 w 1744980"/>
                <a:gd name="connsiteY10" fmla="*/ 1935480 h 2324100"/>
                <a:gd name="connsiteX11" fmla="*/ 952500 w 1744980"/>
                <a:gd name="connsiteY11" fmla="*/ 2263140 h 2324100"/>
                <a:gd name="connsiteX12" fmla="*/ 563880 w 1744980"/>
                <a:gd name="connsiteY12" fmla="*/ 2324100 h 2324100"/>
                <a:gd name="connsiteX13" fmla="*/ 426720 w 1744980"/>
                <a:gd name="connsiteY13" fmla="*/ 2080260 h 2324100"/>
                <a:gd name="connsiteX14" fmla="*/ 259080 w 1744980"/>
                <a:gd name="connsiteY14" fmla="*/ 2087880 h 2324100"/>
                <a:gd name="connsiteX15" fmla="*/ 0 w 1744980"/>
                <a:gd name="connsiteY15" fmla="*/ 1859280 h 2324100"/>
                <a:gd name="connsiteX16" fmla="*/ 358140 w 1744980"/>
                <a:gd name="connsiteY16" fmla="*/ 1569720 h 2324100"/>
                <a:gd name="connsiteX17" fmla="*/ 281940 w 1744980"/>
                <a:gd name="connsiteY17" fmla="*/ 1447800 h 2324100"/>
                <a:gd name="connsiteX18" fmla="*/ 403860 w 1744980"/>
                <a:gd name="connsiteY18" fmla="*/ 1303020 h 2324100"/>
                <a:gd name="connsiteX19" fmla="*/ 365760 w 1744980"/>
                <a:gd name="connsiteY19" fmla="*/ 1226820 h 2324100"/>
                <a:gd name="connsiteX20" fmla="*/ 487680 w 1744980"/>
                <a:gd name="connsiteY20" fmla="*/ 1097280 h 2324100"/>
                <a:gd name="connsiteX21" fmla="*/ 685800 w 1744980"/>
                <a:gd name="connsiteY21" fmla="*/ 1234440 h 2324100"/>
                <a:gd name="connsiteX22" fmla="*/ 792480 w 1744980"/>
                <a:gd name="connsiteY22" fmla="*/ 1051560 h 2324100"/>
                <a:gd name="connsiteX23" fmla="*/ 853440 w 1744980"/>
                <a:gd name="connsiteY23" fmla="*/ 1112520 h 2324100"/>
                <a:gd name="connsiteX24" fmla="*/ 975360 w 1744980"/>
                <a:gd name="connsiteY24" fmla="*/ 937260 h 2324100"/>
                <a:gd name="connsiteX25" fmla="*/ 838200 w 1744980"/>
                <a:gd name="connsiteY25" fmla="*/ 876300 h 2324100"/>
                <a:gd name="connsiteX26" fmla="*/ 960120 w 1744980"/>
                <a:gd name="connsiteY26" fmla="*/ 571500 h 2324100"/>
                <a:gd name="connsiteX27" fmla="*/ 1203960 w 1744980"/>
                <a:gd name="connsiteY27" fmla="*/ 685800 h 2324100"/>
                <a:gd name="connsiteX28" fmla="*/ 1196340 w 1744980"/>
                <a:gd name="connsiteY28" fmla="*/ 304800 h 2324100"/>
                <a:gd name="connsiteX29" fmla="*/ 1257300 w 1744980"/>
                <a:gd name="connsiteY29" fmla="*/ 312420 h 2324100"/>
                <a:gd name="connsiteX30" fmla="*/ 1333500 w 1744980"/>
                <a:gd name="connsiteY30" fmla="*/ 0 h 2324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1744980" h="2324100">
                  <a:moveTo>
                    <a:pt x="1333500" y="0"/>
                  </a:moveTo>
                  <a:lnTo>
                    <a:pt x="1744980" y="381000"/>
                  </a:lnTo>
                  <a:lnTo>
                    <a:pt x="1173480" y="967740"/>
                  </a:lnTo>
                  <a:lnTo>
                    <a:pt x="1341120" y="1226820"/>
                  </a:lnTo>
                  <a:lnTo>
                    <a:pt x="1203960" y="1341120"/>
                  </a:lnTo>
                  <a:lnTo>
                    <a:pt x="1318260" y="1508760"/>
                  </a:lnTo>
                  <a:lnTo>
                    <a:pt x="1280160" y="1546860"/>
                  </a:lnTo>
                  <a:lnTo>
                    <a:pt x="1303020" y="1623060"/>
                  </a:lnTo>
                  <a:lnTo>
                    <a:pt x="960120" y="1836420"/>
                  </a:lnTo>
                  <a:lnTo>
                    <a:pt x="975360" y="1897380"/>
                  </a:lnTo>
                  <a:lnTo>
                    <a:pt x="868680" y="1935480"/>
                  </a:lnTo>
                  <a:lnTo>
                    <a:pt x="952500" y="2263140"/>
                  </a:lnTo>
                  <a:lnTo>
                    <a:pt x="563880" y="2324100"/>
                  </a:lnTo>
                  <a:lnTo>
                    <a:pt x="426720" y="2080260"/>
                  </a:lnTo>
                  <a:lnTo>
                    <a:pt x="259080" y="2087880"/>
                  </a:lnTo>
                  <a:lnTo>
                    <a:pt x="0" y="1859280"/>
                  </a:lnTo>
                  <a:lnTo>
                    <a:pt x="358140" y="1569720"/>
                  </a:lnTo>
                  <a:lnTo>
                    <a:pt x="281940" y="1447800"/>
                  </a:lnTo>
                  <a:lnTo>
                    <a:pt x="403860" y="1303020"/>
                  </a:lnTo>
                  <a:lnTo>
                    <a:pt x="365760" y="1226820"/>
                  </a:lnTo>
                  <a:lnTo>
                    <a:pt x="487680" y="1097280"/>
                  </a:lnTo>
                  <a:lnTo>
                    <a:pt x="685800" y="1234440"/>
                  </a:lnTo>
                  <a:lnTo>
                    <a:pt x="792480" y="1051560"/>
                  </a:lnTo>
                  <a:lnTo>
                    <a:pt x="853440" y="1112520"/>
                  </a:lnTo>
                  <a:lnTo>
                    <a:pt x="975360" y="937260"/>
                  </a:lnTo>
                  <a:lnTo>
                    <a:pt x="838200" y="876300"/>
                  </a:lnTo>
                  <a:lnTo>
                    <a:pt x="960120" y="571500"/>
                  </a:lnTo>
                  <a:lnTo>
                    <a:pt x="1203960" y="685800"/>
                  </a:lnTo>
                  <a:lnTo>
                    <a:pt x="1196340" y="304800"/>
                  </a:lnTo>
                  <a:lnTo>
                    <a:pt x="1257300" y="312420"/>
                  </a:lnTo>
                  <a:lnTo>
                    <a:pt x="1333500" y="0"/>
                  </a:lnTo>
                  <a:close/>
                </a:path>
              </a:pathLst>
            </a:custGeom>
            <a:solidFill>
              <a:srgbClr val="FF0000">
                <a:alpha val="50000"/>
              </a:srgbClr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" name="Forme libre : forme 3">
              <a:extLst>
                <a:ext uri="{FF2B5EF4-FFF2-40B4-BE49-F238E27FC236}">
                  <a16:creationId xmlns:a16="http://schemas.microsoft.com/office/drawing/2014/main" id="{D7C326DB-8533-4FAC-A907-7B88E136C7F9}"/>
                </a:ext>
              </a:extLst>
            </p:cNvPr>
            <p:cNvSpPr/>
            <p:nvPr/>
          </p:nvSpPr>
          <p:spPr>
            <a:xfrm>
              <a:off x="2996702" y="2724150"/>
              <a:ext cx="502920" cy="685800"/>
            </a:xfrm>
            <a:custGeom>
              <a:avLst/>
              <a:gdLst>
                <a:gd name="connsiteX0" fmla="*/ 129540 w 502920"/>
                <a:gd name="connsiteY0" fmla="*/ 0 h 685800"/>
                <a:gd name="connsiteX1" fmla="*/ 53340 w 502920"/>
                <a:gd name="connsiteY1" fmla="*/ 266700 h 685800"/>
                <a:gd name="connsiteX2" fmla="*/ 0 w 502920"/>
                <a:gd name="connsiteY2" fmla="*/ 262890 h 685800"/>
                <a:gd name="connsiteX3" fmla="*/ 0 w 502920"/>
                <a:gd name="connsiteY3" fmla="*/ 647700 h 685800"/>
                <a:gd name="connsiteX4" fmla="*/ 76200 w 502920"/>
                <a:gd name="connsiteY4" fmla="*/ 685800 h 685800"/>
                <a:gd name="connsiteX5" fmla="*/ 502920 w 502920"/>
                <a:gd name="connsiteY5" fmla="*/ 320040 h 685800"/>
                <a:gd name="connsiteX6" fmla="*/ 129540 w 502920"/>
                <a:gd name="connsiteY6" fmla="*/ 0 h 685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02920" h="685800">
                  <a:moveTo>
                    <a:pt x="129540" y="0"/>
                  </a:moveTo>
                  <a:lnTo>
                    <a:pt x="53340" y="266700"/>
                  </a:lnTo>
                  <a:lnTo>
                    <a:pt x="0" y="262890"/>
                  </a:lnTo>
                  <a:lnTo>
                    <a:pt x="0" y="647700"/>
                  </a:lnTo>
                  <a:lnTo>
                    <a:pt x="76200" y="685800"/>
                  </a:lnTo>
                  <a:lnTo>
                    <a:pt x="502920" y="320040"/>
                  </a:lnTo>
                  <a:lnTo>
                    <a:pt x="129540" y="0"/>
                  </a:lnTo>
                  <a:close/>
                </a:path>
              </a:pathLst>
            </a:custGeom>
            <a:solidFill>
              <a:schemeClr val="accent4">
                <a:alpha val="50000"/>
              </a:schemeClr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" name="Étoile : 5 branches 5">
              <a:extLst>
                <a:ext uri="{FF2B5EF4-FFF2-40B4-BE49-F238E27FC236}">
                  <a16:creationId xmlns:a16="http://schemas.microsoft.com/office/drawing/2014/main" id="{5AAB4197-5CED-4CCF-B53A-07F354893601}"/>
                </a:ext>
              </a:extLst>
            </p:cNvPr>
            <p:cNvSpPr/>
            <p:nvPr/>
          </p:nvSpPr>
          <p:spPr>
            <a:xfrm>
              <a:off x="3027968" y="3107358"/>
              <a:ext cx="198120" cy="182880"/>
            </a:xfrm>
            <a:prstGeom prst="star5">
              <a:avLst/>
            </a:prstGeom>
            <a:solidFill>
              <a:srgbClr val="FFFF00"/>
            </a:solidFill>
            <a:ln>
              <a:solidFill>
                <a:srgbClr val="C00000"/>
              </a:solidFill>
            </a:ln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3" name="ZoneTexte 12">
              <a:extLst>
                <a:ext uri="{FF2B5EF4-FFF2-40B4-BE49-F238E27FC236}">
                  <a16:creationId xmlns:a16="http://schemas.microsoft.com/office/drawing/2014/main" id="{828565D6-56E8-41FA-A10D-C6B2EE82045A}"/>
                </a:ext>
              </a:extLst>
            </p:cNvPr>
            <p:cNvSpPr txBox="1"/>
            <p:nvPr/>
          </p:nvSpPr>
          <p:spPr>
            <a:xfrm>
              <a:off x="3846136" y="2829466"/>
              <a:ext cx="120034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>
                  <a:solidFill>
                    <a:srgbClr val="FFFF00"/>
                  </a:solidFill>
                </a:rPr>
                <a:t>Maison M</a:t>
              </a:r>
            </a:p>
          </p:txBody>
        </p:sp>
        <p:cxnSp>
          <p:nvCxnSpPr>
            <p:cNvPr id="15" name="Connecteur droit avec flèche 14">
              <a:extLst>
                <a:ext uri="{FF2B5EF4-FFF2-40B4-BE49-F238E27FC236}">
                  <a16:creationId xmlns:a16="http://schemas.microsoft.com/office/drawing/2014/main" id="{23B6DD13-A26A-4281-B2DC-AAB53DD71933}"/>
                </a:ext>
              </a:extLst>
            </p:cNvPr>
            <p:cNvCxnSpPr>
              <a:stCxn id="13" idx="1"/>
              <a:endCxn id="6" idx="4"/>
            </p:cNvCxnSpPr>
            <p:nvPr/>
          </p:nvCxnSpPr>
          <p:spPr>
            <a:xfrm flipH="1">
              <a:off x="3226088" y="3014132"/>
              <a:ext cx="620048" cy="163080"/>
            </a:xfrm>
            <a:prstGeom prst="straightConnector1">
              <a:avLst/>
            </a:prstGeom>
            <a:ln>
              <a:solidFill>
                <a:srgbClr val="FFFF00"/>
              </a:solidFill>
              <a:tailEnd type="triangle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sp>
          <p:nvSpPr>
            <p:cNvPr id="25" name="ZoneTexte 24">
              <a:extLst>
                <a:ext uri="{FF2B5EF4-FFF2-40B4-BE49-F238E27FC236}">
                  <a16:creationId xmlns:a16="http://schemas.microsoft.com/office/drawing/2014/main" id="{67C2DB13-B367-41D3-AFC2-3D3D7D03293E}"/>
                </a:ext>
              </a:extLst>
            </p:cNvPr>
            <p:cNvSpPr txBox="1"/>
            <p:nvPr/>
          </p:nvSpPr>
          <p:spPr>
            <a:xfrm>
              <a:off x="3499622" y="3874227"/>
              <a:ext cx="161182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>
                  <a:solidFill>
                    <a:srgbClr val="FFFF00"/>
                  </a:solidFill>
                </a:rPr>
                <a:t>Cœur de village</a:t>
              </a:r>
            </a:p>
          </p:txBody>
        </p:sp>
        <p:cxnSp>
          <p:nvCxnSpPr>
            <p:cNvPr id="27" name="Connecteur droit avec flèche 26">
              <a:extLst>
                <a:ext uri="{FF2B5EF4-FFF2-40B4-BE49-F238E27FC236}">
                  <a16:creationId xmlns:a16="http://schemas.microsoft.com/office/drawing/2014/main" id="{14F8E382-7209-42E7-BD1A-1D10B8C43B98}"/>
                </a:ext>
              </a:extLst>
            </p:cNvPr>
            <p:cNvCxnSpPr>
              <a:cxnSpLocks/>
              <a:stCxn id="25" idx="1"/>
            </p:cNvCxnSpPr>
            <p:nvPr/>
          </p:nvCxnSpPr>
          <p:spPr>
            <a:xfrm flipH="1">
              <a:off x="2879574" y="4197393"/>
              <a:ext cx="620048" cy="24580"/>
            </a:xfrm>
            <a:prstGeom prst="straightConnector1">
              <a:avLst/>
            </a:prstGeom>
            <a:ln>
              <a:solidFill>
                <a:srgbClr val="FFFF00"/>
              </a:solidFill>
              <a:tailEnd type="triangle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</p:grpSp>
      <p:grpSp>
        <p:nvGrpSpPr>
          <p:cNvPr id="56" name="Groupe 55">
            <a:extLst>
              <a:ext uri="{FF2B5EF4-FFF2-40B4-BE49-F238E27FC236}">
                <a16:creationId xmlns:a16="http://schemas.microsoft.com/office/drawing/2014/main" id="{1CD3A702-A364-4F90-927E-83BB5100D9D7}"/>
              </a:ext>
            </a:extLst>
          </p:cNvPr>
          <p:cNvGrpSpPr/>
          <p:nvPr/>
        </p:nvGrpSpPr>
        <p:grpSpPr>
          <a:xfrm>
            <a:off x="6291887" y="1664014"/>
            <a:ext cx="5646770" cy="3591506"/>
            <a:chOff x="6227828" y="2401639"/>
            <a:chExt cx="5646770" cy="3591506"/>
          </a:xfrm>
        </p:grpSpPr>
        <p:pic>
          <p:nvPicPr>
            <p:cNvPr id="30" name="Image 29">
              <a:extLst>
                <a:ext uri="{FF2B5EF4-FFF2-40B4-BE49-F238E27FC236}">
                  <a16:creationId xmlns:a16="http://schemas.microsoft.com/office/drawing/2014/main" id="{CAB66C42-13A5-46A1-891D-8A09E1E2ED3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6227828" y="2401639"/>
              <a:ext cx="5646770" cy="3591506"/>
            </a:xfrm>
            <a:prstGeom prst="rect">
              <a:avLst/>
            </a:prstGeom>
          </p:spPr>
        </p:pic>
        <p:sp>
          <p:nvSpPr>
            <p:cNvPr id="39" name="Forme libre : forme 38">
              <a:extLst>
                <a:ext uri="{FF2B5EF4-FFF2-40B4-BE49-F238E27FC236}">
                  <a16:creationId xmlns:a16="http://schemas.microsoft.com/office/drawing/2014/main" id="{FE9A47FF-4058-4B64-BC74-800C209AD047}"/>
                </a:ext>
              </a:extLst>
            </p:cNvPr>
            <p:cNvSpPr/>
            <p:nvPr/>
          </p:nvSpPr>
          <p:spPr>
            <a:xfrm>
              <a:off x="7452360" y="4358640"/>
              <a:ext cx="2087880" cy="1630680"/>
            </a:xfrm>
            <a:custGeom>
              <a:avLst/>
              <a:gdLst>
                <a:gd name="connsiteX0" fmla="*/ 1325880 w 2087880"/>
                <a:gd name="connsiteY0" fmla="*/ 0 h 1630680"/>
                <a:gd name="connsiteX1" fmla="*/ 1211580 w 2087880"/>
                <a:gd name="connsiteY1" fmla="*/ 502920 h 1630680"/>
                <a:gd name="connsiteX2" fmla="*/ 1036320 w 2087880"/>
                <a:gd name="connsiteY2" fmla="*/ 502920 h 1630680"/>
                <a:gd name="connsiteX3" fmla="*/ 1036320 w 2087880"/>
                <a:gd name="connsiteY3" fmla="*/ 502920 h 1630680"/>
                <a:gd name="connsiteX4" fmla="*/ 922020 w 2087880"/>
                <a:gd name="connsiteY4" fmla="*/ 693420 h 1630680"/>
                <a:gd name="connsiteX5" fmla="*/ 0 w 2087880"/>
                <a:gd name="connsiteY5" fmla="*/ 1630680 h 1630680"/>
                <a:gd name="connsiteX6" fmla="*/ 1470660 w 2087880"/>
                <a:gd name="connsiteY6" fmla="*/ 1630680 h 1630680"/>
                <a:gd name="connsiteX7" fmla="*/ 2087880 w 2087880"/>
                <a:gd name="connsiteY7" fmla="*/ 1211580 h 1630680"/>
                <a:gd name="connsiteX8" fmla="*/ 1455420 w 2087880"/>
                <a:gd name="connsiteY8" fmla="*/ 624840 h 1630680"/>
                <a:gd name="connsiteX9" fmla="*/ 1676400 w 2087880"/>
                <a:gd name="connsiteY9" fmla="*/ 198120 h 1630680"/>
                <a:gd name="connsiteX10" fmla="*/ 1325880 w 2087880"/>
                <a:gd name="connsiteY10" fmla="*/ 0 h 16306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087880" h="1630680">
                  <a:moveTo>
                    <a:pt x="1325880" y="0"/>
                  </a:moveTo>
                  <a:lnTo>
                    <a:pt x="1211580" y="502920"/>
                  </a:lnTo>
                  <a:lnTo>
                    <a:pt x="1036320" y="502920"/>
                  </a:lnTo>
                  <a:lnTo>
                    <a:pt x="1036320" y="502920"/>
                  </a:lnTo>
                  <a:lnTo>
                    <a:pt x="922020" y="693420"/>
                  </a:lnTo>
                  <a:lnTo>
                    <a:pt x="0" y="1630680"/>
                  </a:lnTo>
                  <a:lnTo>
                    <a:pt x="1470660" y="1630680"/>
                  </a:lnTo>
                  <a:lnTo>
                    <a:pt x="2087880" y="1211580"/>
                  </a:lnTo>
                  <a:lnTo>
                    <a:pt x="1455420" y="624840"/>
                  </a:lnTo>
                  <a:lnTo>
                    <a:pt x="1676400" y="198120"/>
                  </a:lnTo>
                  <a:lnTo>
                    <a:pt x="1325880" y="0"/>
                  </a:lnTo>
                  <a:close/>
                </a:path>
              </a:pathLst>
            </a:custGeom>
            <a:solidFill>
              <a:schemeClr val="accent2">
                <a:alpha val="50000"/>
              </a:schemeClr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1" name="ZoneTexte 30">
              <a:extLst>
                <a:ext uri="{FF2B5EF4-FFF2-40B4-BE49-F238E27FC236}">
                  <a16:creationId xmlns:a16="http://schemas.microsoft.com/office/drawing/2014/main" id="{CCAA66D2-13C4-4352-9C12-FF43FD874C99}"/>
                </a:ext>
              </a:extLst>
            </p:cNvPr>
            <p:cNvSpPr txBox="1"/>
            <p:nvPr/>
          </p:nvSpPr>
          <p:spPr>
            <a:xfrm>
              <a:off x="10310436" y="3014132"/>
              <a:ext cx="1200346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fr-FR" dirty="0">
                  <a:solidFill>
                    <a:schemeClr val="accent4">
                      <a:lumMod val="75000"/>
                    </a:schemeClr>
                  </a:solidFill>
                </a:rPr>
                <a:t>Maison M</a:t>
              </a:r>
            </a:p>
          </p:txBody>
        </p:sp>
        <p:cxnSp>
          <p:nvCxnSpPr>
            <p:cNvPr id="32" name="Connecteur droit avec flèche 31">
              <a:extLst>
                <a:ext uri="{FF2B5EF4-FFF2-40B4-BE49-F238E27FC236}">
                  <a16:creationId xmlns:a16="http://schemas.microsoft.com/office/drawing/2014/main" id="{A2957641-87E7-4FF5-8EEC-29D9347297EB}"/>
                </a:ext>
              </a:extLst>
            </p:cNvPr>
            <p:cNvCxnSpPr>
              <a:cxnSpLocks/>
              <a:stCxn id="31" idx="1"/>
            </p:cNvCxnSpPr>
            <p:nvPr/>
          </p:nvCxnSpPr>
          <p:spPr>
            <a:xfrm flipH="1" flipV="1">
              <a:off x="9339621" y="2829466"/>
              <a:ext cx="970815" cy="369332"/>
            </a:xfrm>
            <a:prstGeom prst="straightConnector1">
              <a:avLst/>
            </a:prstGeom>
            <a:ln w="28575">
              <a:solidFill>
                <a:srgbClr val="FFFF00"/>
              </a:solidFill>
              <a:tailEnd type="triangle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sp>
          <p:nvSpPr>
            <p:cNvPr id="45" name="ZoneTexte 44">
              <a:extLst>
                <a:ext uri="{FF2B5EF4-FFF2-40B4-BE49-F238E27FC236}">
                  <a16:creationId xmlns:a16="http://schemas.microsoft.com/office/drawing/2014/main" id="{E9D95CDB-8B4A-40DD-BC2F-5FB22062C112}"/>
                </a:ext>
              </a:extLst>
            </p:cNvPr>
            <p:cNvSpPr txBox="1"/>
            <p:nvPr/>
          </p:nvSpPr>
          <p:spPr>
            <a:xfrm rot="16583342">
              <a:off x="8316066" y="3552943"/>
              <a:ext cx="794567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fr-FR" dirty="0">
                  <a:solidFill>
                    <a:srgbClr val="FF0000"/>
                  </a:solidFill>
                </a:rPr>
                <a:t>200m</a:t>
              </a:r>
            </a:p>
          </p:txBody>
        </p:sp>
        <p:sp>
          <p:nvSpPr>
            <p:cNvPr id="46" name="ZoneTexte 45">
              <a:extLst>
                <a:ext uri="{FF2B5EF4-FFF2-40B4-BE49-F238E27FC236}">
                  <a16:creationId xmlns:a16="http://schemas.microsoft.com/office/drawing/2014/main" id="{760F69B7-7D4E-4373-BBDC-98CCE36E91CE}"/>
                </a:ext>
              </a:extLst>
            </p:cNvPr>
            <p:cNvSpPr txBox="1"/>
            <p:nvPr/>
          </p:nvSpPr>
          <p:spPr>
            <a:xfrm>
              <a:off x="10310436" y="4888915"/>
              <a:ext cx="1439604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fr-FR" dirty="0">
                  <a:solidFill>
                    <a:srgbClr val="FF0000"/>
                  </a:solidFill>
                </a:rPr>
                <a:t>Centre Bourg</a:t>
              </a:r>
            </a:p>
          </p:txBody>
        </p:sp>
        <p:cxnSp>
          <p:nvCxnSpPr>
            <p:cNvPr id="47" name="Connecteur droit avec flèche 46">
              <a:extLst>
                <a:ext uri="{FF2B5EF4-FFF2-40B4-BE49-F238E27FC236}">
                  <a16:creationId xmlns:a16="http://schemas.microsoft.com/office/drawing/2014/main" id="{6BA8F565-248B-4E0F-987C-8AE3ACD635A9}"/>
                </a:ext>
              </a:extLst>
            </p:cNvPr>
            <p:cNvCxnSpPr>
              <a:cxnSpLocks/>
              <a:stCxn id="46" idx="1"/>
            </p:cNvCxnSpPr>
            <p:nvPr/>
          </p:nvCxnSpPr>
          <p:spPr>
            <a:xfrm flipH="1">
              <a:off x="9051214" y="5073581"/>
              <a:ext cx="1259222" cy="496639"/>
            </a:xfrm>
            <a:prstGeom prst="straightConnector1">
              <a:avLst/>
            </a:prstGeom>
            <a:ln w="28575">
              <a:solidFill>
                <a:srgbClr val="C00000"/>
              </a:solidFill>
              <a:tailEnd type="triangle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sp>
          <p:nvSpPr>
            <p:cNvPr id="33" name="Forme libre : forme 32">
              <a:extLst>
                <a:ext uri="{FF2B5EF4-FFF2-40B4-BE49-F238E27FC236}">
                  <a16:creationId xmlns:a16="http://schemas.microsoft.com/office/drawing/2014/main" id="{AF0540AB-B4A0-4938-B866-AC1CB7DF06A3}"/>
                </a:ext>
              </a:extLst>
            </p:cNvPr>
            <p:cNvSpPr/>
            <p:nvPr/>
          </p:nvSpPr>
          <p:spPr>
            <a:xfrm>
              <a:off x="8587740" y="2430780"/>
              <a:ext cx="1043940" cy="685800"/>
            </a:xfrm>
            <a:custGeom>
              <a:avLst/>
              <a:gdLst>
                <a:gd name="connsiteX0" fmla="*/ 53340 w 1043940"/>
                <a:gd name="connsiteY0" fmla="*/ 0 h 685800"/>
                <a:gd name="connsiteX1" fmla="*/ 0 w 1043940"/>
                <a:gd name="connsiteY1" fmla="*/ 304800 h 685800"/>
                <a:gd name="connsiteX2" fmla="*/ 76200 w 1043940"/>
                <a:gd name="connsiteY2" fmla="*/ 403860 h 685800"/>
                <a:gd name="connsiteX3" fmla="*/ 350520 w 1043940"/>
                <a:gd name="connsiteY3" fmla="*/ 685800 h 685800"/>
                <a:gd name="connsiteX4" fmla="*/ 693420 w 1043940"/>
                <a:gd name="connsiteY4" fmla="*/ 640080 h 685800"/>
                <a:gd name="connsiteX5" fmla="*/ 1043940 w 1043940"/>
                <a:gd name="connsiteY5" fmla="*/ 121920 h 685800"/>
                <a:gd name="connsiteX6" fmla="*/ 53340 w 1043940"/>
                <a:gd name="connsiteY6" fmla="*/ 0 h 685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43940" h="685800">
                  <a:moveTo>
                    <a:pt x="53340" y="0"/>
                  </a:moveTo>
                  <a:lnTo>
                    <a:pt x="0" y="304800"/>
                  </a:lnTo>
                  <a:lnTo>
                    <a:pt x="76200" y="403860"/>
                  </a:lnTo>
                  <a:lnTo>
                    <a:pt x="350520" y="685800"/>
                  </a:lnTo>
                  <a:lnTo>
                    <a:pt x="693420" y="640080"/>
                  </a:lnTo>
                  <a:lnTo>
                    <a:pt x="1043940" y="121920"/>
                  </a:lnTo>
                  <a:lnTo>
                    <a:pt x="53340" y="0"/>
                  </a:lnTo>
                  <a:close/>
                </a:path>
              </a:pathLst>
            </a:custGeom>
            <a:solidFill>
              <a:schemeClr val="accent4">
                <a:alpha val="50000"/>
              </a:schemeClr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cxnSp>
          <p:nvCxnSpPr>
            <p:cNvPr id="41" name="Connecteur droit 40">
              <a:extLst>
                <a:ext uri="{FF2B5EF4-FFF2-40B4-BE49-F238E27FC236}">
                  <a16:creationId xmlns:a16="http://schemas.microsoft.com/office/drawing/2014/main" id="{70E71A17-BDE3-451B-BED3-1ED2DF459E9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868909" y="2964257"/>
              <a:ext cx="182305" cy="1607743"/>
            </a:xfrm>
            <a:prstGeom prst="line">
              <a:avLst/>
            </a:prstGeom>
            <a:ln w="28575" cap="flat" cmpd="sng" algn="ctr">
              <a:solidFill>
                <a:srgbClr val="FF0000"/>
              </a:solidFill>
              <a:prstDash val="solid"/>
              <a:round/>
              <a:headEnd type="arrow" w="med" len="med"/>
              <a:tailEnd type="arrow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</p:grpSp>
      <p:grpSp>
        <p:nvGrpSpPr>
          <p:cNvPr id="60" name="Groupe 59">
            <a:extLst>
              <a:ext uri="{FF2B5EF4-FFF2-40B4-BE49-F238E27FC236}">
                <a16:creationId xmlns:a16="http://schemas.microsoft.com/office/drawing/2014/main" id="{D827ECFA-322E-4D07-B208-ACB740FBAD1A}"/>
              </a:ext>
            </a:extLst>
          </p:cNvPr>
          <p:cNvGrpSpPr/>
          <p:nvPr/>
        </p:nvGrpSpPr>
        <p:grpSpPr>
          <a:xfrm>
            <a:off x="11500701" y="6285329"/>
            <a:ext cx="445092" cy="400110"/>
            <a:chOff x="414630" y="1639067"/>
            <a:chExt cx="353954" cy="400110"/>
          </a:xfrm>
        </p:grpSpPr>
        <p:sp>
          <p:nvSpPr>
            <p:cNvPr id="61" name="Rectangle 60">
              <a:extLst>
                <a:ext uri="{FF2B5EF4-FFF2-40B4-BE49-F238E27FC236}">
                  <a16:creationId xmlns:a16="http://schemas.microsoft.com/office/drawing/2014/main" id="{2B984B18-7971-429B-8AFE-23EF88DC649F}"/>
                </a:ext>
              </a:extLst>
            </p:cNvPr>
            <p:cNvSpPr/>
            <p:nvPr/>
          </p:nvSpPr>
          <p:spPr>
            <a:xfrm rot="21480000">
              <a:off x="414630" y="1639067"/>
              <a:ext cx="337236" cy="400110"/>
            </a:xfrm>
            <a:prstGeom prst="rect">
              <a:avLst/>
            </a:prstGeom>
            <a:solidFill>
              <a:srgbClr val="57575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b" anchorCtr="0" forceAA="0" compatLnSpc="1">
              <a:prstTxWarp prst="textNoShape">
                <a:avLst/>
              </a:prstTxWarp>
              <a:noAutofit/>
            </a:bodyPr>
            <a:lstStyle/>
            <a:p>
              <a:pPr marL="612000"/>
              <a:endParaRPr lang="fr-FR" sz="2800" dirty="0">
                <a:solidFill>
                  <a:schemeClr val="bg1"/>
                </a:solidFill>
                <a:latin typeface="Affogato-Regular"/>
              </a:endParaRPr>
            </a:p>
          </p:txBody>
        </p:sp>
        <p:sp>
          <p:nvSpPr>
            <p:cNvPr id="62" name="Rectangle 61">
              <a:extLst>
                <a:ext uri="{FF2B5EF4-FFF2-40B4-BE49-F238E27FC236}">
                  <a16:creationId xmlns:a16="http://schemas.microsoft.com/office/drawing/2014/main" id="{C5D642CD-1749-436C-9417-201B3D6E442C}"/>
                </a:ext>
              </a:extLst>
            </p:cNvPr>
            <p:cNvSpPr/>
            <p:nvPr/>
          </p:nvSpPr>
          <p:spPr>
            <a:xfrm>
              <a:off x="428426" y="1654624"/>
              <a:ext cx="340158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fld id="{F47E1AB8-7C59-46A6-9C6F-287F4F4F7067}" type="slidenum">
                <a:rPr lang="fr-FR" b="1" smtClean="0">
                  <a:solidFill>
                    <a:srgbClr val="95C11F"/>
                  </a:solidFill>
                  <a:latin typeface="Affogato-Bold"/>
                </a:rPr>
                <a:pPr algn="ctr"/>
                <a:t>3</a:t>
              </a:fld>
              <a:endParaRPr lang="fr-FR" dirty="0"/>
            </a:p>
          </p:txBody>
        </p:sp>
      </p:grpSp>
      <p:pic>
        <p:nvPicPr>
          <p:cNvPr id="34" name="Image 33">
            <a:extLst>
              <a:ext uri="{FF2B5EF4-FFF2-40B4-BE49-F238E27FC236}">
                <a16:creationId xmlns:a16="http://schemas.microsoft.com/office/drawing/2014/main" id="{1D71D6BA-C80C-44E8-90EC-B1A014BA86BC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98153" y="110195"/>
            <a:ext cx="1068186" cy="15105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61681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>
            <a:extLst>
              <a:ext uri="{FF2B5EF4-FFF2-40B4-BE49-F238E27FC236}">
                <a16:creationId xmlns:a16="http://schemas.microsoft.com/office/drawing/2014/main" id="{28665F16-5E6E-4A2C-9351-1A9381DAA68D}"/>
              </a:ext>
            </a:extLst>
          </p:cNvPr>
          <p:cNvSpPr/>
          <p:nvPr/>
        </p:nvSpPr>
        <p:spPr>
          <a:xfrm>
            <a:off x="0" y="1062180"/>
            <a:ext cx="12192000" cy="523220"/>
          </a:xfrm>
          <a:prstGeom prst="rect">
            <a:avLst/>
          </a:prstGeom>
          <a:solidFill>
            <a:srgbClr val="ECECEC"/>
          </a:solidFill>
        </p:spPr>
        <p:txBody>
          <a:bodyPr wrap="square">
            <a:spAutoFit/>
          </a:bodyPr>
          <a:lstStyle/>
          <a:p>
            <a:pPr marL="180000"/>
            <a:r>
              <a:rPr lang="fr-FR" sz="2800" b="1" dirty="0">
                <a:solidFill>
                  <a:srgbClr val="652D6D"/>
                </a:solidFill>
              </a:rPr>
              <a:t>                                               Un fort potentiel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654C49BD-3F80-4245-94FF-3CD5D2C859E1}"/>
              </a:ext>
            </a:extLst>
          </p:cNvPr>
          <p:cNvSpPr/>
          <p:nvPr/>
        </p:nvSpPr>
        <p:spPr>
          <a:xfrm>
            <a:off x="0" y="0"/>
            <a:ext cx="12192000" cy="1174151"/>
          </a:xfrm>
          <a:prstGeom prst="rect">
            <a:avLst/>
          </a:prstGeom>
          <a:solidFill>
            <a:srgbClr val="EC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 anchorCtr="0"/>
          <a:lstStyle/>
          <a:p>
            <a:pPr marL="612000"/>
            <a:endParaRPr lang="fr-FR" sz="3600" dirty="0">
              <a:solidFill>
                <a:schemeClr val="bg1"/>
              </a:solidFill>
              <a:latin typeface="Affogato-Regular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C128FEF9-230F-43E4-80E5-39E2FB8D2B81}"/>
              </a:ext>
            </a:extLst>
          </p:cNvPr>
          <p:cNvSpPr/>
          <p:nvPr/>
        </p:nvSpPr>
        <p:spPr>
          <a:xfrm>
            <a:off x="659754" y="438605"/>
            <a:ext cx="9368742" cy="612000"/>
          </a:xfrm>
          <a:prstGeom prst="rect">
            <a:avLst/>
          </a:prstGeom>
          <a:solidFill>
            <a:srgbClr val="A48AC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 anchorCtr="0"/>
          <a:lstStyle/>
          <a:p>
            <a:pPr marL="612000"/>
            <a:endParaRPr lang="fr-FR" sz="3600" dirty="0">
              <a:solidFill>
                <a:schemeClr val="bg1"/>
              </a:solidFill>
              <a:latin typeface="Affogato-Regular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697F8D4D-BDA9-456D-AD28-2485CC3093A2}"/>
              </a:ext>
            </a:extLst>
          </p:cNvPr>
          <p:cNvSpPr/>
          <p:nvPr/>
        </p:nvSpPr>
        <p:spPr>
          <a:xfrm>
            <a:off x="0" y="-1851"/>
            <a:ext cx="12192000" cy="176383"/>
          </a:xfrm>
          <a:prstGeom prst="rect">
            <a:avLst/>
          </a:prstGeom>
          <a:solidFill>
            <a:srgbClr val="A48AC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 anchorCtr="0"/>
          <a:lstStyle/>
          <a:p>
            <a:pPr marL="612000"/>
            <a:endParaRPr lang="fr-FR" sz="3600" dirty="0">
              <a:solidFill>
                <a:schemeClr val="bg1"/>
              </a:solidFill>
              <a:latin typeface="Affogato-Regular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EA35702E-5555-4539-A84B-A756EC5E53E7}"/>
              </a:ext>
            </a:extLst>
          </p:cNvPr>
          <p:cNvSpPr/>
          <p:nvPr/>
        </p:nvSpPr>
        <p:spPr>
          <a:xfrm>
            <a:off x="601882" y="371566"/>
            <a:ext cx="9368742" cy="612000"/>
          </a:xfrm>
          <a:prstGeom prst="rect">
            <a:avLst/>
          </a:prstGeom>
          <a:solidFill>
            <a:srgbClr val="7534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 anchorCtr="0"/>
          <a:lstStyle/>
          <a:p>
            <a:pPr marL="180000"/>
            <a:r>
              <a:rPr lang="fr-FR" sz="3600" b="1" dirty="0">
                <a:solidFill>
                  <a:schemeClr val="bg1"/>
                </a:solidFill>
                <a:latin typeface="Affogato-Regular"/>
              </a:rPr>
              <a:t>                                 SURFACES</a:t>
            </a:r>
          </a:p>
        </p:txBody>
      </p:sp>
      <p:grpSp>
        <p:nvGrpSpPr>
          <p:cNvPr id="6" name="Groupe 5">
            <a:extLst>
              <a:ext uri="{FF2B5EF4-FFF2-40B4-BE49-F238E27FC236}">
                <a16:creationId xmlns:a16="http://schemas.microsoft.com/office/drawing/2014/main" id="{BAB74287-55B0-4D6E-89A3-3E29B90DF653}"/>
              </a:ext>
            </a:extLst>
          </p:cNvPr>
          <p:cNvGrpSpPr>
            <a:grpSpLocks noChangeAspect="1"/>
          </p:cNvGrpSpPr>
          <p:nvPr/>
        </p:nvGrpSpPr>
        <p:grpSpPr>
          <a:xfrm>
            <a:off x="5870973" y="2323613"/>
            <a:ext cx="6239837" cy="3677784"/>
            <a:chOff x="1154950" y="1800311"/>
            <a:chExt cx="8262427" cy="4869907"/>
          </a:xfrm>
        </p:grpSpPr>
        <p:pic>
          <p:nvPicPr>
            <p:cNvPr id="2" name="Image 1">
              <a:extLst>
                <a:ext uri="{FF2B5EF4-FFF2-40B4-BE49-F238E27FC236}">
                  <a16:creationId xmlns:a16="http://schemas.microsoft.com/office/drawing/2014/main" id="{2F4A8E2F-502E-49D2-8A19-B7CFF33A2D4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154950" y="1800311"/>
              <a:ext cx="8262427" cy="4869907"/>
            </a:xfrm>
            <a:prstGeom prst="rect">
              <a:avLst/>
            </a:prstGeom>
          </p:spPr>
        </p:pic>
        <p:sp>
          <p:nvSpPr>
            <p:cNvPr id="4" name="Forme libre : forme 3">
              <a:extLst>
                <a:ext uri="{FF2B5EF4-FFF2-40B4-BE49-F238E27FC236}">
                  <a16:creationId xmlns:a16="http://schemas.microsoft.com/office/drawing/2014/main" id="{C6B9C425-EDA5-49A1-81DD-D0023D62F3CF}"/>
                </a:ext>
              </a:extLst>
            </p:cNvPr>
            <p:cNvSpPr/>
            <p:nvPr/>
          </p:nvSpPr>
          <p:spPr>
            <a:xfrm>
              <a:off x="3610466" y="1800520"/>
              <a:ext cx="3638746" cy="4703975"/>
            </a:xfrm>
            <a:custGeom>
              <a:avLst/>
              <a:gdLst>
                <a:gd name="connsiteX0" fmla="*/ 961534 w 3638746"/>
                <a:gd name="connsiteY0" fmla="*/ 0 h 4703975"/>
                <a:gd name="connsiteX1" fmla="*/ 226243 w 3638746"/>
                <a:gd name="connsiteY1" fmla="*/ 1753385 h 4703975"/>
                <a:gd name="connsiteX2" fmla="*/ 0 w 3638746"/>
                <a:gd name="connsiteY2" fmla="*/ 1819373 h 4703975"/>
                <a:gd name="connsiteX3" fmla="*/ 9427 w 3638746"/>
                <a:gd name="connsiteY3" fmla="*/ 4345756 h 4703975"/>
                <a:gd name="connsiteX4" fmla="*/ 876693 w 3638746"/>
                <a:gd name="connsiteY4" fmla="*/ 4703975 h 4703975"/>
                <a:gd name="connsiteX5" fmla="*/ 3638746 w 3638746"/>
                <a:gd name="connsiteY5" fmla="*/ 2149311 h 4703975"/>
                <a:gd name="connsiteX6" fmla="*/ 961534 w 3638746"/>
                <a:gd name="connsiteY6" fmla="*/ 0 h 47039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638746" h="4703975">
                  <a:moveTo>
                    <a:pt x="961534" y="0"/>
                  </a:moveTo>
                  <a:lnTo>
                    <a:pt x="226243" y="1753385"/>
                  </a:lnTo>
                  <a:lnTo>
                    <a:pt x="0" y="1819373"/>
                  </a:lnTo>
                  <a:cubicBezTo>
                    <a:pt x="3142" y="2661501"/>
                    <a:pt x="6285" y="3503628"/>
                    <a:pt x="9427" y="4345756"/>
                  </a:cubicBezTo>
                  <a:lnTo>
                    <a:pt x="876693" y="4703975"/>
                  </a:lnTo>
                  <a:lnTo>
                    <a:pt x="3638746" y="2149311"/>
                  </a:lnTo>
                  <a:lnTo>
                    <a:pt x="961534" y="0"/>
                  </a:lnTo>
                  <a:close/>
                </a:path>
              </a:pathLst>
            </a:custGeom>
            <a:noFill/>
            <a:ln w="57150">
              <a:solidFill>
                <a:srgbClr val="FF0000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" name="Forme libre : forme 4">
              <a:extLst>
                <a:ext uri="{FF2B5EF4-FFF2-40B4-BE49-F238E27FC236}">
                  <a16:creationId xmlns:a16="http://schemas.microsoft.com/office/drawing/2014/main" id="{8777AB9C-76EE-4E8B-B194-1C018B482E14}"/>
                </a:ext>
              </a:extLst>
            </p:cNvPr>
            <p:cNvSpPr/>
            <p:nvPr/>
          </p:nvSpPr>
          <p:spPr>
            <a:xfrm>
              <a:off x="4013959" y="4620171"/>
              <a:ext cx="1027521" cy="989814"/>
            </a:xfrm>
            <a:custGeom>
              <a:avLst/>
              <a:gdLst>
                <a:gd name="connsiteX0" fmla="*/ 320511 w 1027521"/>
                <a:gd name="connsiteY0" fmla="*/ 0 h 989815"/>
                <a:gd name="connsiteX1" fmla="*/ 0 w 1027521"/>
                <a:gd name="connsiteY1" fmla="*/ 311085 h 989815"/>
                <a:gd name="connsiteX2" fmla="*/ 754144 w 1027521"/>
                <a:gd name="connsiteY2" fmla="*/ 989815 h 989815"/>
                <a:gd name="connsiteX3" fmla="*/ 1027521 w 1027521"/>
                <a:gd name="connsiteY3" fmla="*/ 735291 h 989815"/>
                <a:gd name="connsiteX4" fmla="*/ 537328 w 1027521"/>
                <a:gd name="connsiteY4" fmla="*/ 339365 h 989815"/>
                <a:gd name="connsiteX5" fmla="*/ 641022 w 1027521"/>
                <a:gd name="connsiteY5" fmla="*/ 245097 h 989815"/>
                <a:gd name="connsiteX6" fmla="*/ 320511 w 1027521"/>
                <a:gd name="connsiteY6" fmla="*/ 0 h 9898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27521" h="989815">
                  <a:moveTo>
                    <a:pt x="320511" y="0"/>
                  </a:moveTo>
                  <a:lnTo>
                    <a:pt x="0" y="311085"/>
                  </a:lnTo>
                  <a:lnTo>
                    <a:pt x="754144" y="989815"/>
                  </a:lnTo>
                  <a:lnTo>
                    <a:pt x="1027521" y="735291"/>
                  </a:lnTo>
                  <a:lnTo>
                    <a:pt x="537328" y="339365"/>
                  </a:lnTo>
                  <a:lnTo>
                    <a:pt x="641022" y="245097"/>
                  </a:lnTo>
                  <a:lnTo>
                    <a:pt x="320511" y="0"/>
                  </a:lnTo>
                  <a:close/>
                </a:path>
              </a:pathLst>
            </a:custGeom>
            <a:solidFill>
              <a:srgbClr val="FFFF00">
                <a:alpha val="36863"/>
              </a:srgbClr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</p:grpSp>
      <p:sp>
        <p:nvSpPr>
          <p:cNvPr id="7" name="Espace réservé du contenu 2">
            <a:extLst>
              <a:ext uri="{FF2B5EF4-FFF2-40B4-BE49-F238E27FC236}">
                <a16:creationId xmlns:a16="http://schemas.microsoft.com/office/drawing/2014/main" id="{1D9C843E-A11B-42B8-88A4-D6BDFB56195B}"/>
              </a:ext>
            </a:extLst>
          </p:cNvPr>
          <p:cNvSpPr txBox="1">
            <a:spLocks/>
          </p:cNvSpPr>
          <p:nvPr/>
        </p:nvSpPr>
        <p:spPr>
          <a:xfrm>
            <a:off x="81190" y="3800090"/>
            <a:ext cx="5683826" cy="467696"/>
          </a:xfrm>
          <a:prstGeom prst="rect">
            <a:avLst/>
          </a:prstGeom>
          <a:solidFill>
            <a:srgbClr val="ECECEC"/>
          </a:solidFill>
        </p:spPr>
        <p:txBody>
          <a:bodyPr vert="horz" lIns="91440" tIns="45720" rIns="91440" bIns="45720" rtlCol="0" anchor="ctr" anchorCtr="0">
            <a:normAutofit/>
          </a:bodyPr>
          <a:lstStyle>
            <a:defPPr>
              <a:defRPr lang="fr-FR"/>
            </a:defPPr>
            <a:lvl1pPr marL="180000" indent="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000"/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/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/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pPr algn="ctr"/>
            <a:r>
              <a:rPr lang="fr-FR" sz="2000" dirty="0"/>
              <a:t>Surface du parc :  </a:t>
            </a:r>
            <a:r>
              <a:rPr lang="fr-FR" sz="2400" b="1" dirty="0"/>
              <a:t>~1 Hectare</a:t>
            </a:r>
            <a:endParaRPr lang="fr-FR" sz="2000" b="1" dirty="0"/>
          </a:p>
        </p:txBody>
      </p:sp>
      <p:grpSp>
        <p:nvGrpSpPr>
          <p:cNvPr id="21" name="Groupe 20">
            <a:extLst>
              <a:ext uri="{FF2B5EF4-FFF2-40B4-BE49-F238E27FC236}">
                <a16:creationId xmlns:a16="http://schemas.microsoft.com/office/drawing/2014/main" id="{C1BA4C7F-9EFD-4D98-961F-082C6A7688D2}"/>
              </a:ext>
            </a:extLst>
          </p:cNvPr>
          <p:cNvGrpSpPr/>
          <p:nvPr/>
        </p:nvGrpSpPr>
        <p:grpSpPr>
          <a:xfrm>
            <a:off x="11500701" y="6285329"/>
            <a:ext cx="445092" cy="400110"/>
            <a:chOff x="414630" y="1639067"/>
            <a:chExt cx="353954" cy="400110"/>
          </a:xfrm>
        </p:grpSpPr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BEC875E7-FA7C-4B27-84DA-CFFBE1D65CBF}"/>
                </a:ext>
              </a:extLst>
            </p:cNvPr>
            <p:cNvSpPr/>
            <p:nvPr/>
          </p:nvSpPr>
          <p:spPr>
            <a:xfrm rot="21480000">
              <a:off x="414630" y="1639067"/>
              <a:ext cx="337236" cy="400110"/>
            </a:xfrm>
            <a:prstGeom prst="rect">
              <a:avLst/>
            </a:prstGeom>
            <a:solidFill>
              <a:srgbClr val="57575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b" anchorCtr="0" forceAA="0" compatLnSpc="1">
              <a:prstTxWarp prst="textNoShape">
                <a:avLst/>
              </a:prstTxWarp>
              <a:noAutofit/>
            </a:bodyPr>
            <a:lstStyle/>
            <a:p>
              <a:pPr marL="612000"/>
              <a:endParaRPr lang="fr-FR" sz="2800" dirty="0">
                <a:solidFill>
                  <a:schemeClr val="bg1"/>
                </a:solidFill>
                <a:latin typeface="Affogato-Regular"/>
              </a:endParaRPr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6D033D8A-F7B9-4E53-B834-181B6FA9FE0B}"/>
                </a:ext>
              </a:extLst>
            </p:cNvPr>
            <p:cNvSpPr/>
            <p:nvPr/>
          </p:nvSpPr>
          <p:spPr>
            <a:xfrm>
              <a:off x="428426" y="1654624"/>
              <a:ext cx="340158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fld id="{F47E1AB8-7C59-46A6-9C6F-287F4F4F7067}" type="slidenum">
                <a:rPr lang="fr-FR" b="1" smtClean="0">
                  <a:solidFill>
                    <a:srgbClr val="95C11F"/>
                  </a:solidFill>
                  <a:latin typeface="Affogato-Bold"/>
                </a:rPr>
                <a:pPr algn="ctr"/>
                <a:t>4</a:t>
              </a:fld>
              <a:endParaRPr lang="fr-FR" dirty="0"/>
            </a:p>
          </p:txBody>
        </p:sp>
      </p:grpSp>
      <p:pic>
        <p:nvPicPr>
          <p:cNvPr id="10" name="Image 9" descr="Une image contenant arbre, extérieur, herbe, plante&#10;&#10;Description générée automatiquement">
            <a:extLst>
              <a:ext uri="{FF2B5EF4-FFF2-40B4-BE49-F238E27FC236}">
                <a16:creationId xmlns:a16="http://schemas.microsoft.com/office/drawing/2014/main" id="{D7F2BFA6-8D55-407F-A08E-A90A6C34082C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190" y="1800168"/>
            <a:ext cx="5683826" cy="1999921"/>
          </a:xfrm>
          <a:prstGeom prst="rect">
            <a:avLst/>
          </a:prstGeom>
        </p:spPr>
      </p:pic>
      <p:pic>
        <p:nvPicPr>
          <p:cNvPr id="14" name="Image 13" descr="Une image contenant arbre, extérieur, ciel, plante&#10;&#10;Description générée automatiquement">
            <a:extLst>
              <a:ext uri="{FF2B5EF4-FFF2-40B4-BE49-F238E27FC236}">
                <a16:creationId xmlns:a16="http://schemas.microsoft.com/office/drawing/2014/main" id="{85C20F4B-71AF-4703-A4C5-596703943F7C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190" y="4438157"/>
            <a:ext cx="5683826" cy="1781225"/>
          </a:xfrm>
          <a:prstGeom prst="rect">
            <a:avLst/>
          </a:prstGeom>
        </p:spPr>
      </p:pic>
      <p:sp>
        <p:nvSpPr>
          <p:cNvPr id="27" name="Espace réservé du contenu 2">
            <a:extLst>
              <a:ext uri="{FF2B5EF4-FFF2-40B4-BE49-F238E27FC236}">
                <a16:creationId xmlns:a16="http://schemas.microsoft.com/office/drawing/2014/main" id="{884BB0C0-21E3-40ED-AAC8-D90707F6E489}"/>
              </a:ext>
            </a:extLst>
          </p:cNvPr>
          <p:cNvSpPr txBox="1">
            <a:spLocks/>
          </p:cNvSpPr>
          <p:nvPr/>
        </p:nvSpPr>
        <p:spPr>
          <a:xfrm>
            <a:off x="81795" y="6225022"/>
            <a:ext cx="5693381" cy="467696"/>
          </a:xfrm>
          <a:prstGeom prst="rect">
            <a:avLst/>
          </a:prstGeom>
          <a:solidFill>
            <a:srgbClr val="ECECEC"/>
          </a:solidFill>
        </p:spPr>
        <p:txBody>
          <a:bodyPr vert="horz" lIns="91440" tIns="45720" rIns="91440" bIns="45720" rtlCol="0" anchor="ctr" anchorCtr="0">
            <a:normAutofit/>
          </a:bodyPr>
          <a:lstStyle>
            <a:defPPr>
              <a:defRPr lang="fr-FR"/>
            </a:defPPr>
            <a:lvl1pPr marL="180000" indent="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000"/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/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/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pPr algn="ctr"/>
            <a:r>
              <a:rPr lang="fr-FR" sz="2000" dirty="0"/>
              <a:t>Surface habitable : </a:t>
            </a:r>
            <a:r>
              <a:rPr kumimoji="0" lang="fr-FR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~400 m²</a:t>
            </a:r>
            <a:endParaRPr lang="fr-FR" sz="2000" dirty="0"/>
          </a:p>
        </p:txBody>
      </p:sp>
      <p:sp>
        <p:nvSpPr>
          <p:cNvPr id="28" name="Étoile : 5 branches 27">
            <a:extLst>
              <a:ext uri="{FF2B5EF4-FFF2-40B4-BE49-F238E27FC236}">
                <a16:creationId xmlns:a16="http://schemas.microsoft.com/office/drawing/2014/main" id="{F1C80DA8-95FC-4104-B149-EBD515084F86}"/>
              </a:ext>
            </a:extLst>
          </p:cNvPr>
          <p:cNvSpPr/>
          <p:nvPr/>
        </p:nvSpPr>
        <p:spPr>
          <a:xfrm>
            <a:off x="8258090" y="4192308"/>
            <a:ext cx="198120" cy="182880"/>
          </a:xfrm>
          <a:prstGeom prst="star5">
            <a:avLst/>
          </a:prstGeom>
          <a:solidFill>
            <a:srgbClr val="FFFF00"/>
          </a:solidFill>
          <a:ln>
            <a:solidFill>
              <a:srgbClr val="C00000"/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36" name="Connecteur droit avec flèche 35">
            <a:extLst>
              <a:ext uri="{FF2B5EF4-FFF2-40B4-BE49-F238E27FC236}">
                <a16:creationId xmlns:a16="http://schemas.microsoft.com/office/drawing/2014/main" id="{D87BD3FB-32DC-4CAE-B0DC-7CE6A48CEA5A}"/>
              </a:ext>
            </a:extLst>
          </p:cNvPr>
          <p:cNvCxnSpPr>
            <a:stCxn id="28" idx="1"/>
          </p:cNvCxnSpPr>
          <p:nvPr/>
        </p:nvCxnSpPr>
        <p:spPr>
          <a:xfrm flipH="1" flipV="1">
            <a:off x="5775176" y="3139440"/>
            <a:ext cx="2482914" cy="1122722"/>
          </a:xfrm>
          <a:prstGeom prst="straightConnector1">
            <a:avLst/>
          </a:prstGeom>
          <a:ln w="38100">
            <a:tailEnd type="triangle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37" name="Connecteur droit avec flèche 36">
            <a:extLst>
              <a:ext uri="{FF2B5EF4-FFF2-40B4-BE49-F238E27FC236}">
                <a16:creationId xmlns:a16="http://schemas.microsoft.com/office/drawing/2014/main" id="{42579716-9F4F-4DF8-9435-4D21EBB704AD}"/>
              </a:ext>
            </a:extLst>
          </p:cNvPr>
          <p:cNvCxnSpPr>
            <a:cxnSpLocks/>
            <a:stCxn id="28" idx="2"/>
          </p:cNvCxnSpPr>
          <p:nvPr/>
        </p:nvCxnSpPr>
        <p:spPr>
          <a:xfrm flipH="1">
            <a:off x="5775176" y="4375188"/>
            <a:ext cx="2520752" cy="966427"/>
          </a:xfrm>
          <a:prstGeom prst="straightConnector1">
            <a:avLst/>
          </a:prstGeom>
          <a:ln w="38100">
            <a:tailEnd type="triangle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39" name="Flèche : droite 38">
            <a:extLst>
              <a:ext uri="{FF2B5EF4-FFF2-40B4-BE49-F238E27FC236}">
                <a16:creationId xmlns:a16="http://schemas.microsoft.com/office/drawing/2014/main" id="{3516F3F7-0D90-4919-9711-191EE6E156CF}"/>
              </a:ext>
            </a:extLst>
          </p:cNvPr>
          <p:cNvSpPr/>
          <p:nvPr/>
        </p:nvSpPr>
        <p:spPr>
          <a:xfrm rot="16200000">
            <a:off x="9559006" y="2621368"/>
            <a:ext cx="356444" cy="280823"/>
          </a:xfrm>
          <a:prstGeom prst="rightArrow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40" name="ZoneTexte 39">
            <a:extLst>
              <a:ext uri="{FF2B5EF4-FFF2-40B4-BE49-F238E27FC236}">
                <a16:creationId xmlns:a16="http://schemas.microsoft.com/office/drawing/2014/main" id="{B001A41C-81C7-482C-8F04-3F84D459E8CF}"/>
              </a:ext>
            </a:extLst>
          </p:cNvPr>
          <p:cNvSpPr txBox="1"/>
          <p:nvPr/>
        </p:nvSpPr>
        <p:spPr>
          <a:xfrm>
            <a:off x="9814914" y="2632666"/>
            <a:ext cx="926026" cy="3879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solidFill>
                  <a:schemeClr val="bg1"/>
                </a:solidFill>
              </a:rPr>
              <a:t>Nord</a:t>
            </a:r>
          </a:p>
        </p:txBody>
      </p:sp>
      <p:pic>
        <p:nvPicPr>
          <p:cNvPr id="23" name="Image 22">
            <a:extLst>
              <a:ext uri="{FF2B5EF4-FFF2-40B4-BE49-F238E27FC236}">
                <a16:creationId xmlns:a16="http://schemas.microsoft.com/office/drawing/2014/main" id="{C3C6890B-715B-4A96-B2A4-A7EBF5011207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98153" y="110195"/>
            <a:ext cx="1068186" cy="15105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74807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Rectangle 52">
            <a:extLst>
              <a:ext uri="{FF2B5EF4-FFF2-40B4-BE49-F238E27FC236}">
                <a16:creationId xmlns:a16="http://schemas.microsoft.com/office/drawing/2014/main" id="{462A99B3-63CB-4F44-A2C9-DB4D615FBEFA}"/>
              </a:ext>
            </a:extLst>
          </p:cNvPr>
          <p:cNvSpPr/>
          <p:nvPr/>
        </p:nvSpPr>
        <p:spPr>
          <a:xfrm>
            <a:off x="0" y="1062180"/>
            <a:ext cx="12192000" cy="523220"/>
          </a:xfrm>
          <a:prstGeom prst="rect">
            <a:avLst/>
          </a:prstGeom>
          <a:solidFill>
            <a:srgbClr val="ECECEC"/>
          </a:solidFill>
        </p:spPr>
        <p:txBody>
          <a:bodyPr wrap="square">
            <a:spAutoFit/>
          </a:bodyPr>
          <a:lstStyle/>
          <a:p>
            <a:pPr marL="180000"/>
            <a:r>
              <a:rPr lang="fr-FR" sz="2800" b="1" dirty="0">
                <a:solidFill>
                  <a:srgbClr val="652D6D"/>
                </a:solidFill>
                <a:latin typeface="Affogato-Bold"/>
              </a:rPr>
              <a:t>                     Maison acquise en 2019 pour plusieurs objectifs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654C49BD-3F80-4245-94FF-3CD5D2C859E1}"/>
              </a:ext>
            </a:extLst>
          </p:cNvPr>
          <p:cNvSpPr/>
          <p:nvPr/>
        </p:nvSpPr>
        <p:spPr>
          <a:xfrm>
            <a:off x="0" y="0"/>
            <a:ext cx="12192000" cy="1174151"/>
          </a:xfrm>
          <a:prstGeom prst="rect">
            <a:avLst/>
          </a:prstGeom>
          <a:solidFill>
            <a:srgbClr val="EC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 anchorCtr="0"/>
          <a:lstStyle/>
          <a:p>
            <a:pPr marL="612000"/>
            <a:endParaRPr lang="fr-FR" sz="3600" dirty="0">
              <a:solidFill>
                <a:schemeClr val="bg1"/>
              </a:solidFill>
              <a:latin typeface="Affogato-Regular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C128FEF9-230F-43E4-80E5-39E2FB8D2B81}"/>
              </a:ext>
            </a:extLst>
          </p:cNvPr>
          <p:cNvSpPr/>
          <p:nvPr/>
        </p:nvSpPr>
        <p:spPr>
          <a:xfrm>
            <a:off x="659754" y="438605"/>
            <a:ext cx="9368742" cy="612000"/>
          </a:xfrm>
          <a:prstGeom prst="rect">
            <a:avLst/>
          </a:prstGeom>
          <a:solidFill>
            <a:srgbClr val="A48AC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 anchorCtr="0"/>
          <a:lstStyle/>
          <a:p>
            <a:pPr marL="612000"/>
            <a:endParaRPr lang="fr-FR" sz="3600" dirty="0">
              <a:solidFill>
                <a:schemeClr val="bg1"/>
              </a:solidFill>
              <a:latin typeface="Affogato-Regular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697F8D4D-BDA9-456D-AD28-2485CC3093A2}"/>
              </a:ext>
            </a:extLst>
          </p:cNvPr>
          <p:cNvSpPr/>
          <p:nvPr/>
        </p:nvSpPr>
        <p:spPr>
          <a:xfrm>
            <a:off x="0" y="-1851"/>
            <a:ext cx="12192000" cy="176383"/>
          </a:xfrm>
          <a:prstGeom prst="rect">
            <a:avLst/>
          </a:prstGeom>
          <a:solidFill>
            <a:srgbClr val="A48AC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 anchorCtr="0"/>
          <a:lstStyle/>
          <a:p>
            <a:pPr marL="612000"/>
            <a:endParaRPr lang="fr-FR" sz="3600" dirty="0">
              <a:solidFill>
                <a:schemeClr val="bg1"/>
              </a:solidFill>
              <a:latin typeface="Affogato-Regular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EA35702E-5555-4539-A84B-A756EC5E53E7}"/>
              </a:ext>
            </a:extLst>
          </p:cNvPr>
          <p:cNvSpPr/>
          <p:nvPr/>
        </p:nvSpPr>
        <p:spPr>
          <a:xfrm>
            <a:off x="601882" y="371566"/>
            <a:ext cx="9368742" cy="612000"/>
          </a:xfrm>
          <a:prstGeom prst="rect">
            <a:avLst/>
          </a:prstGeom>
          <a:solidFill>
            <a:srgbClr val="7534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 anchorCtr="0"/>
          <a:lstStyle/>
          <a:p>
            <a:pPr marL="180000"/>
            <a:r>
              <a:rPr lang="fr-FR" sz="3600" b="1" dirty="0">
                <a:solidFill>
                  <a:schemeClr val="bg1"/>
                </a:solidFill>
                <a:latin typeface="Affogato-Regular"/>
              </a:rPr>
              <a:t>                       LE PROJET POLITIQUE</a:t>
            </a:r>
          </a:p>
        </p:txBody>
      </p:sp>
      <p:grpSp>
        <p:nvGrpSpPr>
          <p:cNvPr id="32" name="Groupe 31">
            <a:extLst>
              <a:ext uri="{FF2B5EF4-FFF2-40B4-BE49-F238E27FC236}">
                <a16:creationId xmlns:a16="http://schemas.microsoft.com/office/drawing/2014/main" id="{37C4A8CF-EA69-4B88-8292-E54A1329CC3B}"/>
              </a:ext>
            </a:extLst>
          </p:cNvPr>
          <p:cNvGrpSpPr/>
          <p:nvPr/>
        </p:nvGrpSpPr>
        <p:grpSpPr>
          <a:xfrm>
            <a:off x="11500701" y="6285329"/>
            <a:ext cx="445092" cy="400110"/>
            <a:chOff x="414630" y="1639067"/>
            <a:chExt cx="353954" cy="400110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9C7B6E91-0056-4775-BF99-F892D7BEC72A}"/>
                </a:ext>
              </a:extLst>
            </p:cNvPr>
            <p:cNvSpPr/>
            <p:nvPr/>
          </p:nvSpPr>
          <p:spPr>
            <a:xfrm rot="21480000">
              <a:off x="414630" y="1639067"/>
              <a:ext cx="337236" cy="400110"/>
            </a:xfrm>
            <a:prstGeom prst="rect">
              <a:avLst/>
            </a:prstGeom>
            <a:solidFill>
              <a:srgbClr val="57575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b" anchorCtr="0" forceAA="0" compatLnSpc="1">
              <a:prstTxWarp prst="textNoShape">
                <a:avLst/>
              </a:prstTxWarp>
              <a:noAutofit/>
            </a:bodyPr>
            <a:lstStyle/>
            <a:p>
              <a:pPr marL="612000"/>
              <a:endParaRPr lang="fr-FR" sz="2800" dirty="0">
                <a:solidFill>
                  <a:schemeClr val="bg1"/>
                </a:solidFill>
                <a:latin typeface="Affogato-Regular"/>
              </a:endParaRPr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300EB97A-7C87-469D-B73B-B154B15A113C}"/>
                </a:ext>
              </a:extLst>
            </p:cNvPr>
            <p:cNvSpPr/>
            <p:nvPr/>
          </p:nvSpPr>
          <p:spPr>
            <a:xfrm>
              <a:off x="428426" y="1654624"/>
              <a:ext cx="340158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fld id="{F47E1AB8-7C59-46A6-9C6F-287F4F4F7067}" type="slidenum">
                <a:rPr lang="fr-FR" b="1" smtClean="0">
                  <a:solidFill>
                    <a:srgbClr val="95C11F"/>
                  </a:solidFill>
                  <a:latin typeface="Affogato-Bold"/>
                </a:rPr>
                <a:pPr algn="ctr"/>
                <a:t>5</a:t>
              </a:fld>
              <a:endParaRPr lang="fr-FR" dirty="0"/>
            </a:p>
          </p:txBody>
        </p:sp>
      </p:grpSp>
      <p:grpSp>
        <p:nvGrpSpPr>
          <p:cNvPr id="56" name="Groupe 55">
            <a:extLst>
              <a:ext uri="{FF2B5EF4-FFF2-40B4-BE49-F238E27FC236}">
                <a16:creationId xmlns:a16="http://schemas.microsoft.com/office/drawing/2014/main" id="{C1A56E5E-FFF6-4E56-AB64-902D6491654E}"/>
              </a:ext>
            </a:extLst>
          </p:cNvPr>
          <p:cNvGrpSpPr/>
          <p:nvPr/>
        </p:nvGrpSpPr>
        <p:grpSpPr>
          <a:xfrm>
            <a:off x="7005585" y="4074932"/>
            <a:ext cx="1651147" cy="1931481"/>
            <a:chOff x="8720818" y="4804380"/>
            <a:chExt cx="1979389" cy="2171636"/>
          </a:xfrm>
        </p:grpSpPr>
        <p:sp>
          <p:nvSpPr>
            <p:cNvPr id="24" name="ZoneTexte 23">
              <a:extLst>
                <a:ext uri="{FF2B5EF4-FFF2-40B4-BE49-F238E27FC236}">
                  <a16:creationId xmlns:a16="http://schemas.microsoft.com/office/drawing/2014/main" id="{7AC42EB3-03D2-4560-B421-CDB518F80CDE}"/>
                </a:ext>
              </a:extLst>
            </p:cNvPr>
            <p:cNvSpPr txBox="1"/>
            <p:nvPr/>
          </p:nvSpPr>
          <p:spPr>
            <a:xfrm>
              <a:off x="8720818" y="6151777"/>
              <a:ext cx="1979389" cy="82423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fr-FR" sz="2000" b="1" i="0" dirty="0">
                  <a:solidFill>
                    <a:srgbClr val="75347C"/>
                  </a:solidFill>
                  <a:effectLst/>
                  <a:latin typeface="Calibri" panose="020F0502020204030204" pitchFamily="34" charset="0"/>
                </a:rPr>
                <a:t>Médiathèque</a:t>
              </a:r>
              <a:endParaRPr lang="fr-FR" sz="2000" b="1" dirty="0">
                <a:solidFill>
                  <a:srgbClr val="75347C"/>
                </a:solidFill>
              </a:endParaRPr>
            </a:p>
          </p:txBody>
        </p:sp>
        <p:pic>
          <p:nvPicPr>
            <p:cNvPr id="36" name="Graphique 35" descr="Une pile de livres">
              <a:extLst>
                <a:ext uri="{FF2B5EF4-FFF2-40B4-BE49-F238E27FC236}">
                  <a16:creationId xmlns:a16="http://schemas.microsoft.com/office/drawing/2014/main" id="{7CA47F8A-42A4-45CE-BB94-988E297DAFB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8810240" y="4804380"/>
              <a:ext cx="1690755" cy="1690755"/>
            </a:xfrm>
            <a:prstGeom prst="rect">
              <a:avLst/>
            </a:prstGeom>
          </p:spPr>
        </p:pic>
      </p:grpSp>
      <p:grpSp>
        <p:nvGrpSpPr>
          <p:cNvPr id="49" name="Groupe 48">
            <a:extLst>
              <a:ext uri="{FF2B5EF4-FFF2-40B4-BE49-F238E27FC236}">
                <a16:creationId xmlns:a16="http://schemas.microsoft.com/office/drawing/2014/main" id="{2CBFA916-FFBA-40F4-928E-6413966D95E9}"/>
              </a:ext>
            </a:extLst>
          </p:cNvPr>
          <p:cNvGrpSpPr/>
          <p:nvPr/>
        </p:nvGrpSpPr>
        <p:grpSpPr>
          <a:xfrm>
            <a:off x="217323" y="1686789"/>
            <a:ext cx="2333435" cy="1938134"/>
            <a:chOff x="881244" y="2387755"/>
            <a:chExt cx="2580587" cy="2082490"/>
          </a:xfrm>
        </p:grpSpPr>
        <p:pic>
          <p:nvPicPr>
            <p:cNvPr id="40" name="Graphique 39" descr="Un puzzle">
              <a:extLst>
                <a:ext uri="{FF2B5EF4-FFF2-40B4-BE49-F238E27FC236}">
                  <a16:creationId xmlns:a16="http://schemas.microsoft.com/office/drawing/2014/main" id="{99B7FEEC-0273-466F-95EC-908F18CC24C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1130293" y="2387755"/>
              <a:ext cx="2082490" cy="2082490"/>
            </a:xfrm>
            <a:prstGeom prst="rect">
              <a:avLst/>
            </a:prstGeom>
          </p:spPr>
        </p:pic>
        <p:sp>
          <p:nvSpPr>
            <p:cNvPr id="21" name="ZoneTexte 20">
              <a:extLst>
                <a:ext uri="{FF2B5EF4-FFF2-40B4-BE49-F238E27FC236}">
                  <a16:creationId xmlns:a16="http://schemas.microsoft.com/office/drawing/2014/main" id="{49AE99DB-2A36-44D9-BE44-4CADBB059E88}"/>
                </a:ext>
              </a:extLst>
            </p:cNvPr>
            <p:cNvSpPr txBox="1"/>
            <p:nvPr/>
          </p:nvSpPr>
          <p:spPr>
            <a:xfrm>
              <a:off x="881244" y="4008580"/>
              <a:ext cx="2580587" cy="42991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fr-FR" sz="2000" b="1" i="0" dirty="0">
                  <a:solidFill>
                    <a:srgbClr val="A48AC1"/>
                  </a:solidFill>
                  <a:effectLst/>
                  <a:latin typeface="Calibri" panose="020F0502020204030204" pitchFamily="34" charset="0"/>
                </a:rPr>
                <a:t>lieu de vie partagé</a:t>
              </a:r>
              <a:endParaRPr lang="fr-FR" sz="2000" b="1" dirty="0">
                <a:solidFill>
                  <a:srgbClr val="A48AC1"/>
                </a:solidFill>
              </a:endParaRPr>
            </a:p>
          </p:txBody>
        </p:sp>
      </p:grpSp>
      <p:grpSp>
        <p:nvGrpSpPr>
          <p:cNvPr id="55" name="Groupe 54">
            <a:extLst>
              <a:ext uri="{FF2B5EF4-FFF2-40B4-BE49-F238E27FC236}">
                <a16:creationId xmlns:a16="http://schemas.microsoft.com/office/drawing/2014/main" id="{BDF3B702-E9CC-4528-B3BF-511B165CC855}"/>
              </a:ext>
            </a:extLst>
          </p:cNvPr>
          <p:cNvGrpSpPr/>
          <p:nvPr/>
        </p:nvGrpSpPr>
        <p:grpSpPr>
          <a:xfrm>
            <a:off x="3323830" y="1958433"/>
            <a:ext cx="2497811" cy="1823760"/>
            <a:chOff x="9028007" y="2096257"/>
            <a:chExt cx="2749734" cy="1925694"/>
          </a:xfrm>
        </p:grpSpPr>
        <p:sp>
          <p:nvSpPr>
            <p:cNvPr id="23" name="ZoneTexte 22">
              <a:extLst>
                <a:ext uri="{FF2B5EF4-FFF2-40B4-BE49-F238E27FC236}">
                  <a16:creationId xmlns:a16="http://schemas.microsoft.com/office/drawing/2014/main" id="{60316E4D-D272-4956-B682-0F56DE6A5366}"/>
                </a:ext>
              </a:extLst>
            </p:cNvPr>
            <p:cNvSpPr txBox="1"/>
            <p:nvPr/>
          </p:nvSpPr>
          <p:spPr>
            <a:xfrm>
              <a:off x="9028007" y="3599478"/>
              <a:ext cx="2749734" cy="422473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fr-FR" sz="2000" b="1" i="0" dirty="0">
                  <a:solidFill>
                    <a:srgbClr val="652D6D"/>
                  </a:solidFill>
                  <a:effectLst/>
                  <a:latin typeface="Calibri" panose="020F0502020204030204" pitchFamily="34" charset="0"/>
                </a:rPr>
                <a:t>Innovant, Dynamique</a:t>
              </a:r>
              <a:endParaRPr lang="fr-FR" sz="2000" b="1" dirty="0">
                <a:solidFill>
                  <a:srgbClr val="652D6D"/>
                </a:solidFill>
              </a:endParaRPr>
            </a:p>
          </p:txBody>
        </p:sp>
        <p:pic>
          <p:nvPicPr>
            <p:cNvPr id="42" name="Graphique 41" descr="Une ampoule">
              <a:extLst>
                <a:ext uri="{FF2B5EF4-FFF2-40B4-BE49-F238E27FC236}">
                  <a16:creationId xmlns:a16="http://schemas.microsoft.com/office/drawing/2014/main" id="{154B8AD2-D25E-4B88-954E-08389754679F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9564110" y="2096257"/>
              <a:ext cx="1677530" cy="1677530"/>
            </a:xfrm>
            <a:prstGeom prst="rect">
              <a:avLst/>
            </a:prstGeom>
          </p:spPr>
        </p:pic>
      </p:grpSp>
      <p:grpSp>
        <p:nvGrpSpPr>
          <p:cNvPr id="50" name="Groupe 49">
            <a:extLst>
              <a:ext uri="{FF2B5EF4-FFF2-40B4-BE49-F238E27FC236}">
                <a16:creationId xmlns:a16="http://schemas.microsoft.com/office/drawing/2014/main" id="{874388FD-423D-479F-AE25-FE331D8A8974}"/>
              </a:ext>
            </a:extLst>
          </p:cNvPr>
          <p:cNvGrpSpPr/>
          <p:nvPr/>
        </p:nvGrpSpPr>
        <p:grpSpPr>
          <a:xfrm>
            <a:off x="6583264" y="1347335"/>
            <a:ext cx="3049502" cy="2092990"/>
            <a:chOff x="4033239" y="2059967"/>
            <a:chExt cx="3357376" cy="2228014"/>
          </a:xfrm>
        </p:grpSpPr>
        <p:sp>
          <p:nvSpPr>
            <p:cNvPr id="28" name="ZoneTexte 27">
              <a:extLst>
                <a:ext uri="{FF2B5EF4-FFF2-40B4-BE49-F238E27FC236}">
                  <a16:creationId xmlns:a16="http://schemas.microsoft.com/office/drawing/2014/main" id="{1D575E1A-56F9-446D-B767-DD5EBAF4369C}"/>
                </a:ext>
              </a:extLst>
            </p:cNvPr>
            <p:cNvSpPr txBox="1"/>
            <p:nvPr/>
          </p:nvSpPr>
          <p:spPr>
            <a:xfrm>
              <a:off x="4033239" y="3672866"/>
              <a:ext cx="3357376" cy="42592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fr-FR" sz="2000" b="1" i="0" dirty="0">
                  <a:solidFill>
                    <a:srgbClr val="A48AC1"/>
                  </a:solidFill>
                  <a:effectLst/>
                  <a:latin typeface="Calibri" panose="020F0502020204030204" pitchFamily="34" charset="0"/>
                </a:rPr>
                <a:t>Participation citoyenne</a:t>
              </a:r>
              <a:endParaRPr lang="fr-FR" sz="2000" b="1" dirty="0">
                <a:solidFill>
                  <a:srgbClr val="A48AC1"/>
                </a:solidFill>
              </a:endParaRPr>
            </a:p>
          </p:txBody>
        </p:sp>
        <p:pic>
          <p:nvPicPr>
            <p:cNvPr id="44" name="Graphique 43" descr="Deux bulles de discours">
              <a:extLst>
                <a:ext uri="{FF2B5EF4-FFF2-40B4-BE49-F238E27FC236}">
                  <a16:creationId xmlns:a16="http://schemas.microsoft.com/office/drawing/2014/main" id="{A9714D45-7B41-4802-95F1-89EF565BC281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p:blipFill>
          <p:spPr>
            <a:xfrm>
              <a:off x="4272150" y="2059967"/>
              <a:ext cx="2228014" cy="2228014"/>
            </a:xfrm>
            <a:prstGeom prst="rect">
              <a:avLst/>
            </a:prstGeom>
          </p:spPr>
        </p:pic>
      </p:grpSp>
      <p:grpSp>
        <p:nvGrpSpPr>
          <p:cNvPr id="51" name="Groupe 50">
            <a:extLst>
              <a:ext uri="{FF2B5EF4-FFF2-40B4-BE49-F238E27FC236}">
                <a16:creationId xmlns:a16="http://schemas.microsoft.com/office/drawing/2014/main" id="{59C74EED-4243-4207-BE57-22DA8C03018A}"/>
              </a:ext>
            </a:extLst>
          </p:cNvPr>
          <p:cNvGrpSpPr/>
          <p:nvPr/>
        </p:nvGrpSpPr>
        <p:grpSpPr>
          <a:xfrm>
            <a:off x="432027" y="4074933"/>
            <a:ext cx="1883043" cy="2021904"/>
            <a:chOff x="1344502" y="4192581"/>
            <a:chExt cx="2102198" cy="2200613"/>
          </a:xfrm>
        </p:grpSpPr>
        <p:pic>
          <p:nvPicPr>
            <p:cNvPr id="46" name="Graphique 45" descr="Sac à dos avec skateboard et ballon de foot">
              <a:extLst>
                <a:ext uri="{FF2B5EF4-FFF2-40B4-BE49-F238E27FC236}">
                  <a16:creationId xmlns:a16="http://schemas.microsoft.com/office/drawing/2014/main" id="{81826DC8-AF0B-4808-82D8-453335D320E5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 cstate="screen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/>
            </a:stretch>
          </p:blipFill>
          <p:spPr>
            <a:xfrm>
              <a:off x="1344502" y="4192581"/>
              <a:ext cx="2102198" cy="2102198"/>
            </a:xfrm>
            <a:prstGeom prst="rect">
              <a:avLst/>
            </a:prstGeom>
          </p:spPr>
        </p:pic>
        <p:sp>
          <p:nvSpPr>
            <p:cNvPr id="25" name="ZoneTexte 24">
              <a:extLst>
                <a:ext uri="{FF2B5EF4-FFF2-40B4-BE49-F238E27FC236}">
                  <a16:creationId xmlns:a16="http://schemas.microsoft.com/office/drawing/2014/main" id="{5D6BAD90-A098-4D49-9032-EC5143D3EED0}"/>
                </a:ext>
              </a:extLst>
            </p:cNvPr>
            <p:cNvSpPr txBox="1"/>
            <p:nvPr/>
          </p:nvSpPr>
          <p:spPr>
            <a:xfrm>
              <a:off x="1405908" y="5957720"/>
              <a:ext cx="1979388" cy="43547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fr-FR" sz="2000" b="1" i="0" dirty="0">
                  <a:solidFill>
                    <a:srgbClr val="75347C"/>
                  </a:solidFill>
                  <a:effectLst/>
                  <a:latin typeface="Calibri" panose="020F0502020204030204" pitchFamily="34" charset="0"/>
                </a:rPr>
                <a:t>Jeun</a:t>
              </a:r>
              <a:r>
                <a:rPr lang="fr-FR" sz="2000" b="1" dirty="0">
                  <a:solidFill>
                    <a:srgbClr val="75347C"/>
                  </a:solidFill>
                  <a:latin typeface="Calibri" panose="020F0502020204030204" pitchFamily="34" charset="0"/>
                </a:rPr>
                <a:t>esse</a:t>
              </a:r>
              <a:endParaRPr lang="fr-FR" sz="2000" b="1" dirty="0">
                <a:solidFill>
                  <a:srgbClr val="75347C"/>
                </a:solidFill>
              </a:endParaRPr>
            </a:p>
          </p:txBody>
        </p:sp>
      </p:grpSp>
      <p:grpSp>
        <p:nvGrpSpPr>
          <p:cNvPr id="63" name="Groupe 62">
            <a:extLst>
              <a:ext uri="{FF2B5EF4-FFF2-40B4-BE49-F238E27FC236}">
                <a16:creationId xmlns:a16="http://schemas.microsoft.com/office/drawing/2014/main" id="{D599DE0C-317A-4462-B279-232A9C247D0E}"/>
              </a:ext>
            </a:extLst>
          </p:cNvPr>
          <p:cNvGrpSpPr/>
          <p:nvPr/>
        </p:nvGrpSpPr>
        <p:grpSpPr>
          <a:xfrm>
            <a:off x="2970002" y="4481841"/>
            <a:ext cx="3717425" cy="1849377"/>
            <a:chOff x="3200250" y="4446597"/>
            <a:chExt cx="4156990" cy="2012530"/>
          </a:xfrm>
        </p:grpSpPr>
        <p:sp>
          <p:nvSpPr>
            <p:cNvPr id="30" name="ZoneTexte 29">
              <a:extLst>
                <a:ext uri="{FF2B5EF4-FFF2-40B4-BE49-F238E27FC236}">
                  <a16:creationId xmlns:a16="http://schemas.microsoft.com/office/drawing/2014/main" id="{AF3F7430-5BAE-4EA0-B4CF-651EC2C4D13A}"/>
                </a:ext>
              </a:extLst>
            </p:cNvPr>
            <p:cNvSpPr txBox="1"/>
            <p:nvPr/>
          </p:nvSpPr>
          <p:spPr>
            <a:xfrm>
              <a:off x="3200250" y="6023719"/>
              <a:ext cx="4156990" cy="43540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fr-FR" sz="2000" b="1" i="0" dirty="0">
                  <a:solidFill>
                    <a:srgbClr val="A48AC1"/>
                  </a:solidFill>
                  <a:effectLst/>
                  <a:latin typeface="Calibri" panose="020F0502020204030204" pitchFamily="34" charset="0"/>
                </a:rPr>
                <a:t>Expressions artistiques diverses</a:t>
              </a:r>
              <a:endParaRPr lang="fr-FR" sz="2000" b="1" dirty="0">
                <a:solidFill>
                  <a:srgbClr val="A48AC1"/>
                </a:solidFill>
              </a:endParaRPr>
            </a:p>
          </p:txBody>
        </p:sp>
        <p:pic>
          <p:nvPicPr>
            <p:cNvPr id="13" name="Graphique 12" descr="Carnets de croquis avec peintures et fournitures de bureau">
              <a:extLst>
                <a:ext uri="{FF2B5EF4-FFF2-40B4-BE49-F238E27FC236}">
                  <a16:creationId xmlns:a16="http://schemas.microsoft.com/office/drawing/2014/main" id="{5D1A3FF6-066C-46B8-B5BC-E50EFE699099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 cstate="screen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tretch>
              <a:fillRect/>
            </a:stretch>
          </p:blipFill>
          <p:spPr>
            <a:xfrm>
              <a:off x="4766943" y="4446597"/>
              <a:ext cx="1690755" cy="1690755"/>
            </a:xfrm>
            <a:prstGeom prst="rect">
              <a:avLst/>
            </a:prstGeom>
          </p:spPr>
        </p:pic>
        <p:pic>
          <p:nvPicPr>
            <p:cNvPr id="48" name="Graphique 47" descr="Notes de musique">
              <a:extLst>
                <a:ext uri="{FF2B5EF4-FFF2-40B4-BE49-F238E27FC236}">
                  <a16:creationId xmlns:a16="http://schemas.microsoft.com/office/drawing/2014/main" id="{D3D9589B-0FC9-4E9B-9E2D-ECEC0B71DCBC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 cstate="screen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15"/>
                </a:ext>
              </a:extLst>
            </a:blip>
            <a:stretch>
              <a:fillRect/>
            </a:stretch>
          </p:blipFill>
          <p:spPr>
            <a:xfrm>
              <a:off x="3689121" y="5023499"/>
              <a:ext cx="1355734" cy="1162489"/>
            </a:xfrm>
            <a:prstGeom prst="rect">
              <a:avLst/>
            </a:prstGeom>
          </p:spPr>
        </p:pic>
        <p:pic>
          <p:nvPicPr>
            <p:cNvPr id="60" name="Graphique 59" descr="Fleurs avec arrosoir et libellule">
              <a:extLst>
                <a:ext uri="{FF2B5EF4-FFF2-40B4-BE49-F238E27FC236}">
                  <a16:creationId xmlns:a16="http://schemas.microsoft.com/office/drawing/2014/main" id="{C72DE5ED-FB5B-494C-9F6D-E8AF0C765FD5}"/>
                </a:ext>
              </a:extLst>
            </p:cNvPr>
            <p:cNvPicPr>
              <a:picLocks noChangeAspect="1"/>
            </p:cNvPicPr>
            <p:nvPr/>
          </p:nvPicPr>
          <p:blipFill>
            <a:blip r:embed="rId16" cstate="screen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17"/>
                </a:ext>
              </a:extLst>
            </a:blip>
            <a:stretch>
              <a:fillRect/>
            </a:stretch>
          </p:blipFill>
          <p:spPr>
            <a:xfrm>
              <a:off x="3786638" y="4561898"/>
              <a:ext cx="658310" cy="658310"/>
            </a:xfrm>
            <a:prstGeom prst="rect">
              <a:avLst/>
            </a:prstGeom>
          </p:spPr>
        </p:pic>
        <p:pic>
          <p:nvPicPr>
            <p:cNvPr id="62" name="Graphique 61" descr="Deux bobines de fil">
              <a:extLst>
                <a:ext uri="{FF2B5EF4-FFF2-40B4-BE49-F238E27FC236}">
                  <a16:creationId xmlns:a16="http://schemas.microsoft.com/office/drawing/2014/main" id="{E947A137-2286-44EB-B10F-94B7888679D6}"/>
                </a:ext>
              </a:extLst>
            </p:cNvPr>
            <p:cNvPicPr>
              <a:picLocks noChangeAspect="1"/>
            </p:cNvPicPr>
            <p:nvPr/>
          </p:nvPicPr>
          <p:blipFill>
            <a:blip r:embed="rId18" cstate="screen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19"/>
                </a:ext>
              </a:extLst>
            </a:blip>
            <a:stretch>
              <a:fillRect/>
            </a:stretch>
          </p:blipFill>
          <p:spPr>
            <a:xfrm>
              <a:off x="4315005" y="4516798"/>
              <a:ext cx="748510" cy="748510"/>
            </a:xfrm>
            <a:prstGeom prst="rect">
              <a:avLst/>
            </a:prstGeom>
          </p:spPr>
        </p:pic>
      </p:grpSp>
      <p:grpSp>
        <p:nvGrpSpPr>
          <p:cNvPr id="66" name="Groupe 65">
            <a:extLst>
              <a:ext uri="{FF2B5EF4-FFF2-40B4-BE49-F238E27FC236}">
                <a16:creationId xmlns:a16="http://schemas.microsoft.com/office/drawing/2014/main" id="{1A1849E0-2F52-4B4D-B0E1-3BB59F3800A2}"/>
              </a:ext>
            </a:extLst>
          </p:cNvPr>
          <p:cNvGrpSpPr/>
          <p:nvPr/>
        </p:nvGrpSpPr>
        <p:grpSpPr>
          <a:xfrm>
            <a:off x="9631304" y="2195637"/>
            <a:ext cx="2280095" cy="1675966"/>
            <a:chOff x="9409914" y="2707748"/>
            <a:chExt cx="2580587" cy="1885303"/>
          </a:xfrm>
        </p:grpSpPr>
        <p:sp>
          <p:nvSpPr>
            <p:cNvPr id="27" name="ZoneTexte 26">
              <a:extLst>
                <a:ext uri="{FF2B5EF4-FFF2-40B4-BE49-F238E27FC236}">
                  <a16:creationId xmlns:a16="http://schemas.microsoft.com/office/drawing/2014/main" id="{9F75A292-5A3D-4682-8B59-8B9723568FA2}"/>
                </a:ext>
              </a:extLst>
            </p:cNvPr>
            <p:cNvSpPr txBox="1"/>
            <p:nvPr/>
          </p:nvSpPr>
          <p:spPr>
            <a:xfrm>
              <a:off x="9409914" y="4131386"/>
              <a:ext cx="2580587" cy="46166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fr-FR" sz="2000" b="1" i="0" dirty="0">
                  <a:solidFill>
                    <a:srgbClr val="652D6D"/>
                  </a:solidFill>
                  <a:effectLst/>
                  <a:latin typeface="Calibri" panose="020F0502020204030204" pitchFamily="34" charset="0"/>
                </a:rPr>
                <a:t>Intergénérationnel</a:t>
              </a:r>
              <a:endParaRPr lang="fr-FR" sz="2000" b="1" dirty="0">
                <a:solidFill>
                  <a:srgbClr val="652D6D"/>
                </a:solidFill>
              </a:endParaRPr>
            </a:p>
          </p:txBody>
        </p:sp>
        <p:pic>
          <p:nvPicPr>
            <p:cNvPr id="65" name="Graphique 64" descr="Cœurs">
              <a:extLst>
                <a:ext uri="{FF2B5EF4-FFF2-40B4-BE49-F238E27FC236}">
                  <a16:creationId xmlns:a16="http://schemas.microsoft.com/office/drawing/2014/main" id="{8CFF7FCF-1C1F-4B2C-91A1-9DE7E9F26D9D}"/>
                </a:ext>
              </a:extLst>
            </p:cNvPr>
            <p:cNvPicPr>
              <a:picLocks noChangeAspect="1"/>
            </p:cNvPicPr>
            <p:nvPr/>
          </p:nvPicPr>
          <p:blipFill>
            <a:blip r:embed="rId20" cstate="screen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21"/>
                </a:ext>
              </a:extLst>
            </a:blip>
            <a:stretch>
              <a:fillRect/>
            </a:stretch>
          </p:blipFill>
          <p:spPr>
            <a:xfrm>
              <a:off x="9789639" y="2707748"/>
              <a:ext cx="1711234" cy="1711234"/>
            </a:xfrm>
            <a:prstGeom prst="rect">
              <a:avLst/>
            </a:prstGeom>
          </p:spPr>
        </p:pic>
      </p:grpSp>
      <p:grpSp>
        <p:nvGrpSpPr>
          <p:cNvPr id="37" name="Groupe 36">
            <a:extLst>
              <a:ext uri="{FF2B5EF4-FFF2-40B4-BE49-F238E27FC236}">
                <a16:creationId xmlns:a16="http://schemas.microsoft.com/office/drawing/2014/main" id="{76C73BEA-1E87-4B07-9862-2374F040A336}"/>
              </a:ext>
            </a:extLst>
          </p:cNvPr>
          <p:cNvGrpSpPr/>
          <p:nvPr/>
        </p:nvGrpSpPr>
        <p:grpSpPr>
          <a:xfrm>
            <a:off x="9207809" y="4481841"/>
            <a:ext cx="3357376" cy="1784791"/>
            <a:chOff x="7954790" y="2740074"/>
            <a:chExt cx="3357376" cy="1784791"/>
          </a:xfrm>
        </p:grpSpPr>
        <p:pic>
          <p:nvPicPr>
            <p:cNvPr id="38" name="Graphique 37" descr="Bunting du tiers">
              <a:extLst>
                <a:ext uri="{FF2B5EF4-FFF2-40B4-BE49-F238E27FC236}">
                  <a16:creationId xmlns:a16="http://schemas.microsoft.com/office/drawing/2014/main" id="{80F05F07-6FEB-40CA-888A-B5EB319E7EDC}"/>
                </a:ext>
              </a:extLst>
            </p:cNvPr>
            <p:cNvPicPr>
              <a:picLocks noChangeAspect="1"/>
            </p:cNvPicPr>
            <p:nvPr/>
          </p:nvPicPr>
          <p:blipFill>
            <a:blip r:embed="rId22" cstate="screen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23"/>
                </a:ext>
              </a:extLst>
            </a:blip>
            <a:stretch>
              <a:fillRect/>
            </a:stretch>
          </p:blipFill>
          <p:spPr>
            <a:xfrm>
              <a:off x="8560876" y="2740074"/>
              <a:ext cx="1784791" cy="1784791"/>
            </a:xfrm>
            <a:prstGeom prst="rect">
              <a:avLst/>
            </a:prstGeom>
          </p:spPr>
        </p:pic>
        <p:sp>
          <p:nvSpPr>
            <p:cNvPr id="39" name="ZoneTexte 38">
              <a:extLst>
                <a:ext uri="{FF2B5EF4-FFF2-40B4-BE49-F238E27FC236}">
                  <a16:creationId xmlns:a16="http://schemas.microsoft.com/office/drawing/2014/main" id="{EA7077D9-DC00-4074-B86A-39A98322027A}"/>
                </a:ext>
              </a:extLst>
            </p:cNvPr>
            <p:cNvSpPr txBox="1"/>
            <p:nvPr/>
          </p:nvSpPr>
          <p:spPr>
            <a:xfrm>
              <a:off x="7954790" y="4108456"/>
              <a:ext cx="3357376" cy="4001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fr-FR" sz="2000" b="1" i="0" dirty="0">
                  <a:solidFill>
                    <a:srgbClr val="A48AC1"/>
                  </a:solidFill>
                  <a:effectLst/>
                  <a:latin typeface="Calibri" panose="020F0502020204030204" pitchFamily="34" charset="0"/>
                </a:rPr>
                <a:t>Manifestions, spectacles</a:t>
              </a:r>
              <a:endParaRPr lang="fr-FR" sz="2000" b="1" dirty="0">
                <a:solidFill>
                  <a:srgbClr val="A48AC1"/>
                </a:solidFill>
              </a:endParaRPr>
            </a:p>
          </p:txBody>
        </p:sp>
      </p:grpSp>
      <p:pic>
        <p:nvPicPr>
          <p:cNvPr id="45" name="Image 44">
            <a:extLst>
              <a:ext uri="{FF2B5EF4-FFF2-40B4-BE49-F238E27FC236}">
                <a16:creationId xmlns:a16="http://schemas.microsoft.com/office/drawing/2014/main" id="{A2D8FE25-1AEF-4986-9F15-4E6FC4DB7936}"/>
              </a:ext>
            </a:extLst>
          </p:cNvPr>
          <p:cNvPicPr>
            <a:picLocks noChangeAspect="1"/>
          </p:cNvPicPr>
          <p:nvPr/>
        </p:nvPicPr>
        <p:blipFill>
          <a:blip r:embed="rId2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21569" y="86340"/>
            <a:ext cx="828303" cy="1171315"/>
          </a:xfrm>
          <a:prstGeom prst="rect">
            <a:avLst/>
          </a:prstGeom>
        </p:spPr>
      </p:pic>
      <p:pic>
        <p:nvPicPr>
          <p:cNvPr id="47" name="Image 46">
            <a:extLst>
              <a:ext uri="{FF2B5EF4-FFF2-40B4-BE49-F238E27FC236}">
                <a16:creationId xmlns:a16="http://schemas.microsoft.com/office/drawing/2014/main" id="{9CB22DDB-FA7F-4896-B871-EFC627FDB018}"/>
              </a:ext>
            </a:extLst>
          </p:cNvPr>
          <p:cNvPicPr>
            <a:picLocks noChangeAspect="1"/>
          </p:cNvPicPr>
          <p:nvPr/>
        </p:nvPicPr>
        <p:blipFill>
          <a:blip r:embed="rId2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26647" y="377530"/>
            <a:ext cx="1367201" cy="5154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173388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ectangle 29">
            <a:extLst>
              <a:ext uri="{FF2B5EF4-FFF2-40B4-BE49-F238E27FC236}">
                <a16:creationId xmlns:a16="http://schemas.microsoft.com/office/drawing/2014/main" id="{3592919E-E86F-47F1-986D-5B5D04A42916}"/>
              </a:ext>
            </a:extLst>
          </p:cNvPr>
          <p:cNvSpPr/>
          <p:nvPr/>
        </p:nvSpPr>
        <p:spPr>
          <a:xfrm>
            <a:off x="0" y="1062180"/>
            <a:ext cx="12192000" cy="523220"/>
          </a:xfrm>
          <a:prstGeom prst="rect">
            <a:avLst/>
          </a:prstGeom>
          <a:solidFill>
            <a:srgbClr val="ECECEC"/>
          </a:solidFill>
        </p:spPr>
        <p:txBody>
          <a:bodyPr wrap="square">
            <a:spAutoFit/>
          </a:bodyPr>
          <a:lstStyle/>
          <a:p>
            <a:pPr marL="180000"/>
            <a:r>
              <a:rPr lang="fr-FR" sz="2800" b="1" dirty="0">
                <a:solidFill>
                  <a:srgbClr val="652D6D"/>
                </a:solidFill>
                <a:latin typeface="Affogato-Bold"/>
              </a:rPr>
              <a:t>La fabrique du bien commun – Un exercice de démocratie participative</a:t>
            </a:r>
            <a:endParaRPr lang="fr-FR" sz="2800" dirty="0">
              <a:solidFill>
                <a:srgbClr val="652D6D"/>
              </a:solidFill>
            </a:endParaRPr>
          </a:p>
        </p:txBody>
      </p:sp>
      <p:grpSp>
        <p:nvGrpSpPr>
          <p:cNvPr id="28" name="Groupe 27">
            <a:extLst>
              <a:ext uri="{FF2B5EF4-FFF2-40B4-BE49-F238E27FC236}">
                <a16:creationId xmlns:a16="http://schemas.microsoft.com/office/drawing/2014/main" id="{669100D6-DE88-4934-843A-5253895F71AD}"/>
              </a:ext>
            </a:extLst>
          </p:cNvPr>
          <p:cNvGrpSpPr/>
          <p:nvPr/>
        </p:nvGrpSpPr>
        <p:grpSpPr>
          <a:xfrm>
            <a:off x="11500701" y="6285329"/>
            <a:ext cx="445092" cy="400110"/>
            <a:chOff x="414630" y="1639067"/>
            <a:chExt cx="353954" cy="400110"/>
          </a:xfrm>
        </p:grpSpPr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6075BA5A-BCF3-4EAB-B621-0EFC9FDDFD10}"/>
                </a:ext>
              </a:extLst>
            </p:cNvPr>
            <p:cNvSpPr/>
            <p:nvPr/>
          </p:nvSpPr>
          <p:spPr>
            <a:xfrm rot="21480000">
              <a:off x="414630" y="1639067"/>
              <a:ext cx="337236" cy="400110"/>
            </a:xfrm>
            <a:prstGeom prst="rect">
              <a:avLst/>
            </a:prstGeom>
            <a:solidFill>
              <a:srgbClr val="57575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b" anchorCtr="0" forceAA="0" compatLnSpc="1">
              <a:prstTxWarp prst="textNoShape">
                <a:avLst/>
              </a:prstTxWarp>
              <a:noAutofit/>
            </a:bodyPr>
            <a:lstStyle/>
            <a:p>
              <a:pPr marL="612000"/>
              <a:endParaRPr lang="fr-FR" sz="2800" dirty="0">
                <a:solidFill>
                  <a:schemeClr val="bg1"/>
                </a:solidFill>
                <a:latin typeface="Affogato-Regular"/>
              </a:endParaRPr>
            </a:p>
          </p:txBody>
        </p:sp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AFCD7026-34D9-405A-855B-F87211247E5C}"/>
                </a:ext>
              </a:extLst>
            </p:cNvPr>
            <p:cNvSpPr/>
            <p:nvPr/>
          </p:nvSpPr>
          <p:spPr>
            <a:xfrm>
              <a:off x="428426" y="1654624"/>
              <a:ext cx="340158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fld id="{F47E1AB8-7C59-46A6-9C6F-287F4F4F7067}" type="slidenum">
                <a:rPr lang="fr-FR" b="1" smtClean="0">
                  <a:solidFill>
                    <a:srgbClr val="95C11F"/>
                  </a:solidFill>
                  <a:latin typeface="Affogato-Bold"/>
                </a:rPr>
                <a:pPr algn="ctr"/>
                <a:t>6</a:t>
              </a:fld>
              <a:endParaRPr lang="fr-FR" dirty="0"/>
            </a:p>
          </p:txBody>
        </p:sp>
      </p:grpSp>
      <p:sp>
        <p:nvSpPr>
          <p:cNvPr id="47" name="Rectangle 46">
            <a:extLst>
              <a:ext uri="{FF2B5EF4-FFF2-40B4-BE49-F238E27FC236}">
                <a16:creationId xmlns:a16="http://schemas.microsoft.com/office/drawing/2014/main" id="{95BAD290-C3B0-4C7A-BC43-D2D81C15E0F3}"/>
              </a:ext>
            </a:extLst>
          </p:cNvPr>
          <p:cNvSpPr/>
          <p:nvPr/>
        </p:nvSpPr>
        <p:spPr>
          <a:xfrm>
            <a:off x="0" y="0"/>
            <a:ext cx="12192000" cy="1174151"/>
          </a:xfrm>
          <a:prstGeom prst="rect">
            <a:avLst/>
          </a:prstGeom>
          <a:solidFill>
            <a:srgbClr val="EC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 anchorCtr="0"/>
          <a:lstStyle/>
          <a:p>
            <a:pPr marL="612000"/>
            <a:endParaRPr lang="fr-FR" sz="3600" dirty="0">
              <a:solidFill>
                <a:schemeClr val="bg1"/>
              </a:solidFill>
              <a:latin typeface="Affogato-Regular"/>
            </a:endParaRP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CB24A277-CBC5-436E-985A-6493A4BE6B73}"/>
              </a:ext>
            </a:extLst>
          </p:cNvPr>
          <p:cNvSpPr/>
          <p:nvPr/>
        </p:nvSpPr>
        <p:spPr>
          <a:xfrm>
            <a:off x="659754" y="438605"/>
            <a:ext cx="9368742" cy="612000"/>
          </a:xfrm>
          <a:prstGeom prst="rect">
            <a:avLst/>
          </a:prstGeom>
          <a:solidFill>
            <a:srgbClr val="A48AC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 anchorCtr="0"/>
          <a:lstStyle/>
          <a:p>
            <a:pPr marL="612000"/>
            <a:endParaRPr lang="fr-FR" sz="3600" dirty="0">
              <a:solidFill>
                <a:schemeClr val="bg1"/>
              </a:solidFill>
              <a:latin typeface="Affogato-Regular"/>
            </a:endParaRP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19BAF773-DB6B-4BF6-8569-80C2A3D7C247}"/>
              </a:ext>
            </a:extLst>
          </p:cNvPr>
          <p:cNvSpPr/>
          <p:nvPr/>
        </p:nvSpPr>
        <p:spPr>
          <a:xfrm>
            <a:off x="0" y="-1851"/>
            <a:ext cx="12192000" cy="176383"/>
          </a:xfrm>
          <a:prstGeom prst="rect">
            <a:avLst/>
          </a:prstGeom>
          <a:solidFill>
            <a:srgbClr val="A48AC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 anchorCtr="0"/>
          <a:lstStyle/>
          <a:p>
            <a:pPr marL="612000"/>
            <a:endParaRPr lang="fr-FR" sz="3600" dirty="0">
              <a:solidFill>
                <a:schemeClr val="bg1"/>
              </a:solidFill>
              <a:latin typeface="Affogato-Regular"/>
            </a:endParaRP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41C65F00-36D0-494B-BE87-EE5BFA31268B}"/>
              </a:ext>
            </a:extLst>
          </p:cNvPr>
          <p:cNvSpPr/>
          <p:nvPr/>
        </p:nvSpPr>
        <p:spPr>
          <a:xfrm>
            <a:off x="601882" y="371566"/>
            <a:ext cx="9368742" cy="612000"/>
          </a:xfrm>
          <a:prstGeom prst="rect">
            <a:avLst/>
          </a:prstGeom>
          <a:solidFill>
            <a:srgbClr val="7534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 anchorCtr="0"/>
          <a:lstStyle/>
          <a:p>
            <a:pPr marL="180000"/>
            <a:r>
              <a:rPr lang="fr-FR" sz="3600" b="1" dirty="0">
                <a:solidFill>
                  <a:schemeClr val="bg1"/>
                </a:solidFill>
                <a:latin typeface="Affogato-Regular"/>
              </a:rPr>
              <a:t>                 CONCERTATION CITOYENNE</a:t>
            </a: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0A18B2B5-B0BF-4818-AE07-6FD61DDB10D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21569" y="86340"/>
            <a:ext cx="828303" cy="1171315"/>
          </a:xfrm>
          <a:prstGeom prst="rect">
            <a:avLst/>
          </a:prstGeom>
        </p:spPr>
      </p:pic>
      <p:pic>
        <p:nvPicPr>
          <p:cNvPr id="15" name="Image 14">
            <a:extLst>
              <a:ext uri="{FF2B5EF4-FFF2-40B4-BE49-F238E27FC236}">
                <a16:creationId xmlns:a16="http://schemas.microsoft.com/office/drawing/2014/main" id="{F801BE4C-CD73-4C14-9B20-C35EDE47DFB3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26647" y="377530"/>
            <a:ext cx="1367201" cy="515417"/>
          </a:xfrm>
          <a:prstGeom prst="rect">
            <a:avLst/>
          </a:prstGeom>
        </p:spPr>
      </p:pic>
      <p:sp>
        <p:nvSpPr>
          <p:cNvPr id="5" name="ZoneTexte 4">
            <a:extLst>
              <a:ext uri="{FF2B5EF4-FFF2-40B4-BE49-F238E27FC236}">
                <a16:creationId xmlns:a16="http://schemas.microsoft.com/office/drawing/2014/main" id="{A83D62A1-D4C2-441D-ABEC-E311CCB62784}"/>
              </a:ext>
            </a:extLst>
          </p:cNvPr>
          <p:cNvSpPr txBox="1"/>
          <p:nvPr/>
        </p:nvSpPr>
        <p:spPr>
          <a:xfrm>
            <a:off x="659754" y="2845721"/>
            <a:ext cx="10803118" cy="954107"/>
          </a:xfrm>
          <a:prstGeom prst="rect">
            <a:avLst/>
          </a:prstGeom>
          <a:solidFill>
            <a:srgbClr val="98BF3A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2800" b="1" dirty="0"/>
              <a:t>Concevoir avec les habitants un nouveau lieu de création, de rencontres, générateur de liens.</a:t>
            </a:r>
          </a:p>
        </p:txBody>
      </p:sp>
      <p:pic>
        <p:nvPicPr>
          <p:cNvPr id="29" name="Image 28">
            <a:extLst>
              <a:ext uri="{FF2B5EF4-FFF2-40B4-BE49-F238E27FC236}">
                <a16:creationId xmlns:a16="http://schemas.microsoft.com/office/drawing/2014/main" id="{BB477710-3BEC-4459-BEAD-BDB76E2EBA1D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332401" y="1679481"/>
            <a:ext cx="7457823" cy="815780"/>
          </a:xfrm>
          <a:prstGeom prst="rect">
            <a:avLst/>
          </a:prstGeom>
        </p:spPr>
      </p:pic>
      <p:sp>
        <p:nvSpPr>
          <p:cNvPr id="13" name="ZoneTexte 12">
            <a:extLst>
              <a:ext uri="{FF2B5EF4-FFF2-40B4-BE49-F238E27FC236}">
                <a16:creationId xmlns:a16="http://schemas.microsoft.com/office/drawing/2014/main" id="{4BCE4BE9-4C80-411E-8E47-ED4FD901DDBB}"/>
              </a:ext>
            </a:extLst>
          </p:cNvPr>
          <p:cNvSpPr txBox="1"/>
          <p:nvPr/>
        </p:nvSpPr>
        <p:spPr>
          <a:xfrm>
            <a:off x="4550977" y="4065859"/>
            <a:ext cx="279216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b="1" dirty="0"/>
              <a:t>En 2 Phases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E256A4EF-7101-47EB-8834-54522D43082D}"/>
              </a:ext>
            </a:extLst>
          </p:cNvPr>
          <p:cNvSpPr/>
          <p:nvPr/>
        </p:nvSpPr>
        <p:spPr>
          <a:xfrm>
            <a:off x="1514240" y="4601968"/>
            <a:ext cx="3959258" cy="167608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b="1" dirty="0">
                <a:solidFill>
                  <a:srgbClr val="652D6D"/>
                </a:solidFill>
              </a:rPr>
              <a:t>Concertation Publique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2E3E72AC-05E5-47C2-916A-048E9F1DEFCD}"/>
              </a:ext>
            </a:extLst>
          </p:cNvPr>
          <p:cNvSpPr/>
          <p:nvPr/>
        </p:nvSpPr>
        <p:spPr>
          <a:xfrm>
            <a:off x="6167389" y="4601968"/>
            <a:ext cx="3959258" cy="167608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b="1" dirty="0">
                <a:solidFill>
                  <a:srgbClr val="652D6D"/>
                </a:solidFill>
              </a:rPr>
              <a:t>Ateliers Thématiques</a:t>
            </a:r>
            <a:endParaRPr lang="fr-FR" sz="2800" b="1" strike="sngStrike" dirty="0">
              <a:solidFill>
                <a:srgbClr val="FF0000"/>
              </a:solidFill>
            </a:endParaRPr>
          </a:p>
        </p:txBody>
      </p:sp>
      <p:pic>
        <p:nvPicPr>
          <p:cNvPr id="21" name="Graphique 20" descr="Réunion avec un remplissage uni">
            <a:extLst>
              <a:ext uri="{FF2B5EF4-FFF2-40B4-BE49-F238E27FC236}">
                <a16:creationId xmlns:a16="http://schemas.microsoft.com/office/drawing/2014/main" id="{68B6FD45-1803-4062-A60B-B1926805F441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6242802" y="4588149"/>
            <a:ext cx="543235" cy="543235"/>
          </a:xfrm>
          <a:prstGeom prst="rect">
            <a:avLst/>
          </a:prstGeom>
        </p:spPr>
      </p:pic>
      <p:pic>
        <p:nvPicPr>
          <p:cNvPr id="23" name="Graphique 22" descr="Porte-bloc avec un remplissage uni">
            <a:extLst>
              <a:ext uri="{FF2B5EF4-FFF2-40B4-BE49-F238E27FC236}">
                <a16:creationId xmlns:a16="http://schemas.microsoft.com/office/drawing/2014/main" id="{19DC64B3-1ADD-4788-9773-3963CD87C689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2037602" y="4616430"/>
            <a:ext cx="461665" cy="461665"/>
          </a:xfrm>
          <a:prstGeom prst="rect">
            <a:avLst/>
          </a:prstGeom>
        </p:spPr>
      </p:pic>
      <p:pic>
        <p:nvPicPr>
          <p:cNvPr id="31" name="Graphique 30" descr="Commentaire en cœur avec un remplissage uni">
            <a:extLst>
              <a:ext uri="{FF2B5EF4-FFF2-40B4-BE49-F238E27FC236}">
                <a16:creationId xmlns:a16="http://schemas.microsoft.com/office/drawing/2014/main" id="{D9FED522-FB54-4404-82FF-B01C8CDE2017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 flipH="1">
            <a:off x="1603688" y="4625857"/>
            <a:ext cx="461665" cy="4616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858495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>
            <a:extLst>
              <a:ext uri="{FF2B5EF4-FFF2-40B4-BE49-F238E27FC236}">
                <a16:creationId xmlns:a16="http://schemas.microsoft.com/office/drawing/2014/main" id="{28665F16-5E6E-4A2C-9351-1A9381DAA68D}"/>
              </a:ext>
            </a:extLst>
          </p:cNvPr>
          <p:cNvSpPr/>
          <p:nvPr/>
        </p:nvSpPr>
        <p:spPr>
          <a:xfrm>
            <a:off x="0" y="4037934"/>
            <a:ext cx="12192000" cy="523220"/>
          </a:xfrm>
          <a:prstGeom prst="rect">
            <a:avLst/>
          </a:prstGeom>
          <a:solidFill>
            <a:srgbClr val="ECECEC"/>
          </a:solidFill>
        </p:spPr>
        <p:txBody>
          <a:bodyPr wrap="square">
            <a:spAutoFit/>
          </a:bodyPr>
          <a:lstStyle/>
          <a:p>
            <a:pPr marL="180000"/>
            <a:r>
              <a:rPr lang="fr-FR" sz="2800" b="1" dirty="0">
                <a:solidFill>
                  <a:srgbClr val="652D6D"/>
                </a:solidFill>
              </a:rPr>
              <a:t>    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654C49BD-3F80-4245-94FF-3CD5D2C859E1}"/>
              </a:ext>
            </a:extLst>
          </p:cNvPr>
          <p:cNvSpPr/>
          <p:nvPr/>
        </p:nvSpPr>
        <p:spPr>
          <a:xfrm>
            <a:off x="0" y="2975754"/>
            <a:ext cx="12192000" cy="1174151"/>
          </a:xfrm>
          <a:prstGeom prst="rect">
            <a:avLst/>
          </a:prstGeom>
          <a:solidFill>
            <a:srgbClr val="EC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 anchorCtr="0"/>
          <a:lstStyle/>
          <a:p>
            <a:pPr marL="612000"/>
            <a:endParaRPr lang="fr-FR" sz="3600" dirty="0">
              <a:solidFill>
                <a:schemeClr val="bg1"/>
              </a:solidFill>
              <a:latin typeface="Affogato-Regular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C128FEF9-230F-43E4-80E5-39E2FB8D2B81}"/>
              </a:ext>
            </a:extLst>
          </p:cNvPr>
          <p:cNvSpPr/>
          <p:nvPr/>
        </p:nvSpPr>
        <p:spPr>
          <a:xfrm>
            <a:off x="659754" y="3414359"/>
            <a:ext cx="9368742" cy="612000"/>
          </a:xfrm>
          <a:prstGeom prst="rect">
            <a:avLst/>
          </a:prstGeom>
          <a:solidFill>
            <a:srgbClr val="A48AC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 anchorCtr="0"/>
          <a:lstStyle/>
          <a:p>
            <a:pPr marL="612000"/>
            <a:endParaRPr lang="fr-FR" sz="3600" dirty="0">
              <a:solidFill>
                <a:schemeClr val="bg1"/>
              </a:solidFill>
              <a:latin typeface="Affogato-Regular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EA35702E-5555-4539-A84B-A756EC5E53E7}"/>
              </a:ext>
            </a:extLst>
          </p:cNvPr>
          <p:cNvSpPr/>
          <p:nvPr/>
        </p:nvSpPr>
        <p:spPr>
          <a:xfrm>
            <a:off x="601882" y="3347320"/>
            <a:ext cx="9368742" cy="612000"/>
          </a:xfrm>
          <a:prstGeom prst="rect">
            <a:avLst/>
          </a:prstGeom>
          <a:solidFill>
            <a:srgbClr val="7534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 anchorCtr="0"/>
          <a:lstStyle/>
          <a:p>
            <a:pPr marL="180000"/>
            <a:r>
              <a:rPr lang="fr-FR" sz="3600" b="1" dirty="0">
                <a:solidFill>
                  <a:schemeClr val="bg1"/>
                </a:solidFill>
                <a:latin typeface="Affogato-Regular"/>
              </a:rPr>
              <a:t>   METHODOLOGIE DE LA CONCERTATION</a:t>
            </a:r>
          </a:p>
        </p:txBody>
      </p:sp>
      <p:pic>
        <p:nvPicPr>
          <p:cNvPr id="34" name="Image 33">
            <a:extLst>
              <a:ext uri="{FF2B5EF4-FFF2-40B4-BE49-F238E27FC236}">
                <a16:creationId xmlns:a16="http://schemas.microsoft.com/office/drawing/2014/main" id="{1D71D6BA-C80C-44E8-90EC-B1A014BA86B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98153" y="3085949"/>
            <a:ext cx="1068186" cy="15105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223148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6B7435BF-247A-4BBC-A8A0-B4BD7A57F079}"/>
              </a:ext>
            </a:extLst>
          </p:cNvPr>
          <p:cNvSpPr/>
          <p:nvPr/>
        </p:nvSpPr>
        <p:spPr>
          <a:xfrm>
            <a:off x="0" y="1062180"/>
            <a:ext cx="12192000" cy="523220"/>
          </a:xfrm>
          <a:prstGeom prst="rect">
            <a:avLst/>
          </a:prstGeom>
          <a:solidFill>
            <a:srgbClr val="ECECEC"/>
          </a:solidFill>
        </p:spPr>
        <p:txBody>
          <a:bodyPr wrap="square">
            <a:spAutoFit/>
          </a:bodyPr>
          <a:lstStyle/>
          <a:p>
            <a:pPr marL="180000"/>
            <a:r>
              <a:rPr lang="fr-FR" sz="2800" b="1" dirty="0">
                <a:solidFill>
                  <a:srgbClr val="652D6D"/>
                </a:solidFill>
              </a:rPr>
              <a:t>                                2 manières de consulter le public </a:t>
            </a:r>
          </a:p>
        </p:txBody>
      </p:sp>
      <p:grpSp>
        <p:nvGrpSpPr>
          <p:cNvPr id="28" name="Groupe 27">
            <a:extLst>
              <a:ext uri="{FF2B5EF4-FFF2-40B4-BE49-F238E27FC236}">
                <a16:creationId xmlns:a16="http://schemas.microsoft.com/office/drawing/2014/main" id="{669100D6-DE88-4934-843A-5253895F71AD}"/>
              </a:ext>
            </a:extLst>
          </p:cNvPr>
          <p:cNvGrpSpPr/>
          <p:nvPr/>
        </p:nvGrpSpPr>
        <p:grpSpPr>
          <a:xfrm>
            <a:off x="11500701" y="6285329"/>
            <a:ext cx="445092" cy="400110"/>
            <a:chOff x="414630" y="1639067"/>
            <a:chExt cx="353954" cy="400110"/>
          </a:xfrm>
        </p:grpSpPr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6075BA5A-BCF3-4EAB-B621-0EFC9FDDFD10}"/>
                </a:ext>
              </a:extLst>
            </p:cNvPr>
            <p:cNvSpPr/>
            <p:nvPr/>
          </p:nvSpPr>
          <p:spPr>
            <a:xfrm rot="21480000">
              <a:off x="414630" y="1639067"/>
              <a:ext cx="337236" cy="400110"/>
            </a:xfrm>
            <a:prstGeom prst="rect">
              <a:avLst/>
            </a:prstGeom>
            <a:solidFill>
              <a:srgbClr val="57575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b" anchorCtr="0" forceAA="0" compatLnSpc="1">
              <a:prstTxWarp prst="textNoShape">
                <a:avLst/>
              </a:prstTxWarp>
              <a:noAutofit/>
            </a:bodyPr>
            <a:lstStyle/>
            <a:p>
              <a:pPr marL="612000"/>
              <a:endParaRPr lang="fr-FR" sz="2800" dirty="0">
                <a:solidFill>
                  <a:schemeClr val="bg1"/>
                </a:solidFill>
                <a:latin typeface="Affogato-Regular"/>
              </a:endParaRPr>
            </a:p>
          </p:txBody>
        </p:sp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AFCD7026-34D9-405A-855B-F87211247E5C}"/>
                </a:ext>
              </a:extLst>
            </p:cNvPr>
            <p:cNvSpPr/>
            <p:nvPr/>
          </p:nvSpPr>
          <p:spPr>
            <a:xfrm>
              <a:off x="428426" y="1654624"/>
              <a:ext cx="340158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fld id="{F47E1AB8-7C59-46A6-9C6F-287F4F4F7067}" type="slidenum">
                <a:rPr lang="fr-FR" b="1" smtClean="0">
                  <a:solidFill>
                    <a:srgbClr val="95C11F"/>
                  </a:solidFill>
                  <a:latin typeface="Affogato-Bold"/>
                </a:rPr>
                <a:pPr algn="ctr"/>
                <a:t>8</a:t>
              </a:fld>
              <a:endParaRPr lang="fr-FR" dirty="0"/>
            </a:p>
          </p:txBody>
        </p:sp>
      </p:grpSp>
      <p:sp>
        <p:nvSpPr>
          <p:cNvPr id="47" name="Rectangle 46">
            <a:extLst>
              <a:ext uri="{FF2B5EF4-FFF2-40B4-BE49-F238E27FC236}">
                <a16:creationId xmlns:a16="http://schemas.microsoft.com/office/drawing/2014/main" id="{95BAD290-C3B0-4C7A-BC43-D2D81C15E0F3}"/>
              </a:ext>
            </a:extLst>
          </p:cNvPr>
          <p:cNvSpPr/>
          <p:nvPr/>
        </p:nvSpPr>
        <p:spPr>
          <a:xfrm>
            <a:off x="0" y="0"/>
            <a:ext cx="12192000" cy="1174151"/>
          </a:xfrm>
          <a:prstGeom prst="rect">
            <a:avLst/>
          </a:prstGeom>
          <a:solidFill>
            <a:srgbClr val="EC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 anchorCtr="0"/>
          <a:lstStyle/>
          <a:p>
            <a:pPr marL="612000"/>
            <a:endParaRPr lang="fr-FR" sz="3600" dirty="0">
              <a:solidFill>
                <a:schemeClr val="bg1"/>
              </a:solidFill>
              <a:latin typeface="Affogato-Regular"/>
            </a:endParaRP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CB24A277-CBC5-436E-985A-6493A4BE6B73}"/>
              </a:ext>
            </a:extLst>
          </p:cNvPr>
          <p:cNvSpPr/>
          <p:nvPr/>
        </p:nvSpPr>
        <p:spPr>
          <a:xfrm>
            <a:off x="659754" y="438605"/>
            <a:ext cx="9368742" cy="612000"/>
          </a:xfrm>
          <a:prstGeom prst="rect">
            <a:avLst/>
          </a:prstGeom>
          <a:solidFill>
            <a:srgbClr val="A48AC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 anchorCtr="0"/>
          <a:lstStyle/>
          <a:p>
            <a:pPr marL="612000"/>
            <a:endParaRPr lang="fr-FR" sz="3600" dirty="0">
              <a:solidFill>
                <a:schemeClr val="bg1"/>
              </a:solidFill>
              <a:latin typeface="Affogato-Regular"/>
            </a:endParaRP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19BAF773-DB6B-4BF6-8569-80C2A3D7C247}"/>
              </a:ext>
            </a:extLst>
          </p:cNvPr>
          <p:cNvSpPr/>
          <p:nvPr/>
        </p:nvSpPr>
        <p:spPr>
          <a:xfrm>
            <a:off x="0" y="-1851"/>
            <a:ext cx="12192000" cy="176383"/>
          </a:xfrm>
          <a:prstGeom prst="rect">
            <a:avLst/>
          </a:prstGeom>
          <a:solidFill>
            <a:srgbClr val="A48AC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 anchorCtr="0"/>
          <a:lstStyle/>
          <a:p>
            <a:pPr marL="612000"/>
            <a:endParaRPr lang="fr-FR" sz="3600" dirty="0">
              <a:solidFill>
                <a:schemeClr val="bg1"/>
              </a:solidFill>
              <a:latin typeface="Affogato-Regular"/>
            </a:endParaRP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41C65F00-36D0-494B-BE87-EE5BFA31268B}"/>
              </a:ext>
            </a:extLst>
          </p:cNvPr>
          <p:cNvSpPr/>
          <p:nvPr/>
        </p:nvSpPr>
        <p:spPr>
          <a:xfrm>
            <a:off x="601882" y="371566"/>
            <a:ext cx="9368742" cy="612000"/>
          </a:xfrm>
          <a:prstGeom prst="rect">
            <a:avLst/>
          </a:prstGeom>
          <a:solidFill>
            <a:srgbClr val="7534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 anchorCtr="0"/>
          <a:lstStyle/>
          <a:p>
            <a:pPr marL="180000" algn="ctr"/>
            <a:r>
              <a:rPr lang="fr-FR" sz="3600" b="1" dirty="0">
                <a:solidFill>
                  <a:schemeClr val="bg1"/>
                </a:solidFill>
                <a:latin typeface="Affogato-Regular"/>
              </a:rPr>
              <a:t>METHODOLOGIE DE CONCERTATION</a:t>
            </a:r>
          </a:p>
        </p:txBody>
      </p:sp>
      <p:pic>
        <p:nvPicPr>
          <p:cNvPr id="52" name="Image 51">
            <a:extLst>
              <a:ext uri="{FF2B5EF4-FFF2-40B4-BE49-F238E27FC236}">
                <a16:creationId xmlns:a16="http://schemas.microsoft.com/office/drawing/2014/main" id="{C1BB5396-CC5B-491B-8A8E-BFEDF382A29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79696" y="75163"/>
            <a:ext cx="828303" cy="1171315"/>
          </a:xfrm>
          <a:prstGeom prst="rect">
            <a:avLst/>
          </a:prstGeom>
        </p:spPr>
      </p:pic>
      <p:sp>
        <p:nvSpPr>
          <p:cNvPr id="11" name="ZoneTexte 10">
            <a:extLst>
              <a:ext uri="{FF2B5EF4-FFF2-40B4-BE49-F238E27FC236}">
                <a16:creationId xmlns:a16="http://schemas.microsoft.com/office/drawing/2014/main" id="{0EFCF5F6-3E31-404E-BEBE-A29C15091CDF}"/>
              </a:ext>
            </a:extLst>
          </p:cNvPr>
          <p:cNvSpPr txBox="1"/>
          <p:nvPr/>
        </p:nvSpPr>
        <p:spPr>
          <a:xfrm>
            <a:off x="659753" y="1852358"/>
            <a:ext cx="4722952" cy="523220"/>
          </a:xfrm>
          <a:prstGeom prst="rect">
            <a:avLst/>
          </a:prstGeom>
          <a:solidFill>
            <a:srgbClr val="98BF3A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2800" b="1" dirty="0"/>
              <a:t>APPROCHE QUANTITATIVE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090594D4-BB89-421B-BDE0-711F91677470}"/>
              </a:ext>
            </a:extLst>
          </p:cNvPr>
          <p:cNvSpPr txBox="1"/>
          <p:nvPr/>
        </p:nvSpPr>
        <p:spPr>
          <a:xfrm>
            <a:off x="6570359" y="1858892"/>
            <a:ext cx="4722952" cy="523220"/>
          </a:xfrm>
          <a:prstGeom prst="rect">
            <a:avLst/>
          </a:prstGeom>
          <a:solidFill>
            <a:schemeClr val="accent4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2800" b="1" dirty="0"/>
              <a:t>APPROCHE QUALITATIVE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4B19AA41-460E-41D9-B2ED-5938511974DD}"/>
              </a:ext>
            </a:extLst>
          </p:cNvPr>
          <p:cNvSpPr/>
          <p:nvPr/>
        </p:nvSpPr>
        <p:spPr>
          <a:xfrm>
            <a:off x="659753" y="2648929"/>
            <a:ext cx="4722952" cy="2290713"/>
          </a:xfrm>
          <a:prstGeom prst="rect">
            <a:avLst/>
          </a:prstGeom>
          <a:solidFill>
            <a:srgbClr val="F6FAF4"/>
          </a:solidFill>
          <a:ln>
            <a:solidFill>
              <a:schemeClr val="accent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Clr>
                <a:schemeClr val="accent6">
                  <a:lumMod val="50000"/>
                </a:schemeClr>
              </a:buClr>
              <a:buFont typeface="Wingdings" panose="05000000000000000000" pitchFamily="2" charset="2"/>
              <a:buChar char="Ø"/>
            </a:pPr>
            <a:r>
              <a:rPr lang="fr-FR" dirty="0">
                <a:solidFill>
                  <a:schemeClr val="tx1"/>
                </a:solidFill>
              </a:rPr>
              <a:t>Sur la base d’un </a:t>
            </a:r>
            <a:r>
              <a:rPr lang="fr-FR" b="1" dirty="0">
                <a:solidFill>
                  <a:schemeClr val="tx1"/>
                </a:solidFill>
              </a:rPr>
              <a:t>Questionnaire</a:t>
            </a:r>
            <a:endParaRPr lang="fr-FR" dirty="0">
              <a:solidFill>
                <a:schemeClr val="tx1"/>
              </a:solidFill>
            </a:endParaRPr>
          </a:p>
          <a:p>
            <a:pPr marL="285750" indent="-285750">
              <a:buClr>
                <a:schemeClr val="accent6">
                  <a:lumMod val="50000"/>
                </a:schemeClr>
              </a:buClr>
              <a:buFont typeface="Wingdings" panose="05000000000000000000" pitchFamily="2" charset="2"/>
              <a:buChar char="Ø"/>
            </a:pPr>
            <a:endParaRPr lang="fr-FR" dirty="0">
              <a:solidFill>
                <a:schemeClr val="tx1"/>
              </a:solidFill>
            </a:endParaRPr>
          </a:p>
          <a:p>
            <a:pPr marL="285750" indent="-285750">
              <a:buClr>
                <a:schemeClr val="accent6">
                  <a:lumMod val="50000"/>
                </a:schemeClr>
              </a:buClr>
              <a:buFont typeface="Wingdings" panose="05000000000000000000" pitchFamily="2" charset="2"/>
              <a:buChar char="Ø"/>
            </a:pPr>
            <a:r>
              <a:rPr lang="fr-FR" b="1" dirty="0">
                <a:solidFill>
                  <a:schemeClr val="tx1"/>
                </a:solidFill>
              </a:rPr>
              <a:t>Tous publics </a:t>
            </a:r>
            <a:r>
              <a:rPr lang="fr-FR" dirty="0">
                <a:solidFill>
                  <a:schemeClr val="tx1"/>
                </a:solidFill>
              </a:rPr>
              <a:t>visés</a:t>
            </a:r>
            <a:r>
              <a:rPr lang="fr-FR" b="1" dirty="0">
                <a:solidFill>
                  <a:schemeClr val="tx1"/>
                </a:solidFill>
              </a:rPr>
              <a:t> </a:t>
            </a:r>
            <a:r>
              <a:rPr lang="fr-FR" dirty="0">
                <a:solidFill>
                  <a:schemeClr val="tx1"/>
                </a:solidFill>
              </a:rPr>
              <a:t>à l'échelle intercommunale</a:t>
            </a:r>
          </a:p>
          <a:p>
            <a:pPr marL="285750" indent="-285750">
              <a:buClr>
                <a:schemeClr val="accent6">
                  <a:lumMod val="50000"/>
                </a:schemeClr>
              </a:buClr>
              <a:buFont typeface="Wingdings" panose="05000000000000000000" pitchFamily="2" charset="2"/>
              <a:buChar char="Ø"/>
            </a:pPr>
            <a:endParaRPr lang="fr-FR" dirty="0">
              <a:solidFill>
                <a:schemeClr val="tx1"/>
              </a:solidFill>
            </a:endParaRPr>
          </a:p>
          <a:p>
            <a:pPr marL="285750" indent="-285750">
              <a:buClr>
                <a:schemeClr val="accent6">
                  <a:lumMod val="50000"/>
                </a:schemeClr>
              </a:buClr>
              <a:buFont typeface="Wingdings" panose="05000000000000000000" pitchFamily="2" charset="2"/>
              <a:buChar char="Ø"/>
            </a:pPr>
            <a:r>
              <a:rPr lang="fr-FR" dirty="0">
                <a:solidFill>
                  <a:schemeClr val="tx1"/>
                </a:solidFill>
              </a:rPr>
              <a:t>Résultats sous forme</a:t>
            </a:r>
            <a:r>
              <a:rPr lang="fr-FR" b="1" dirty="0">
                <a:solidFill>
                  <a:schemeClr val="tx1"/>
                </a:solidFill>
              </a:rPr>
              <a:t> </a:t>
            </a:r>
            <a:r>
              <a:rPr lang="fr-FR" dirty="0">
                <a:solidFill>
                  <a:schemeClr val="tx1"/>
                </a:solidFill>
              </a:rPr>
              <a:t>de</a:t>
            </a:r>
            <a:r>
              <a:rPr lang="fr-FR" b="1" dirty="0">
                <a:solidFill>
                  <a:schemeClr val="tx1"/>
                </a:solidFill>
              </a:rPr>
              <a:t> graphiques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9E35CF53-35E4-44D8-BC0C-E8DCCD1A5CF1}"/>
              </a:ext>
            </a:extLst>
          </p:cNvPr>
          <p:cNvSpPr/>
          <p:nvPr/>
        </p:nvSpPr>
        <p:spPr>
          <a:xfrm>
            <a:off x="6570359" y="2648929"/>
            <a:ext cx="4722952" cy="2290713"/>
          </a:xfrm>
          <a:prstGeom prst="rect">
            <a:avLst/>
          </a:prstGeom>
          <a:solidFill>
            <a:srgbClr val="FFFAEB"/>
          </a:solidFill>
          <a:ln>
            <a:solidFill>
              <a:schemeClr val="accent4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Clr>
                <a:schemeClr val="accent4">
                  <a:lumMod val="50000"/>
                </a:schemeClr>
              </a:buClr>
              <a:buFont typeface="Wingdings" panose="05000000000000000000" pitchFamily="2" charset="2"/>
              <a:buChar char="Ø"/>
            </a:pPr>
            <a:r>
              <a:rPr lang="fr-FR" b="1" dirty="0">
                <a:solidFill>
                  <a:schemeClr val="tx1"/>
                </a:solidFill>
              </a:rPr>
              <a:t>Echanges particuliers </a:t>
            </a:r>
            <a:r>
              <a:rPr lang="fr-FR" dirty="0">
                <a:solidFill>
                  <a:schemeClr val="tx1"/>
                </a:solidFill>
              </a:rPr>
              <a:t>/ Évènements</a:t>
            </a:r>
          </a:p>
          <a:p>
            <a:pPr marL="285750" indent="-285750">
              <a:buClr>
                <a:schemeClr val="accent4">
                  <a:lumMod val="50000"/>
                </a:schemeClr>
              </a:buClr>
              <a:buFont typeface="Wingdings" panose="05000000000000000000" pitchFamily="2" charset="2"/>
              <a:buChar char="Ø"/>
            </a:pPr>
            <a:endParaRPr lang="fr-FR" dirty="0">
              <a:solidFill>
                <a:schemeClr val="tx1"/>
              </a:solidFill>
            </a:endParaRPr>
          </a:p>
          <a:p>
            <a:pPr marL="285750" indent="-285750">
              <a:buClr>
                <a:schemeClr val="accent4">
                  <a:lumMod val="50000"/>
                </a:schemeClr>
              </a:buClr>
              <a:buFont typeface="Wingdings" panose="05000000000000000000" pitchFamily="2" charset="2"/>
              <a:buChar char="Ø"/>
            </a:pPr>
            <a:r>
              <a:rPr lang="fr-FR" dirty="0">
                <a:solidFill>
                  <a:schemeClr val="tx1"/>
                </a:solidFill>
              </a:rPr>
              <a:t> Publics </a:t>
            </a:r>
            <a:r>
              <a:rPr lang="fr-FR" b="1" dirty="0">
                <a:solidFill>
                  <a:schemeClr val="tx1"/>
                </a:solidFill>
              </a:rPr>
              <a:t>spécifiques</a:t>
            </a:r>
          </a:p>
          <a:p>
            <a:pPr marL="285750" indent="-285750">
              <a:buClr>
                <a:schemeClr val="accent4">
                  <a:lumMod val="50000"/>
                </a:schemeClr>
              </a:buClr>
              <a:buFont typeface="Wingdings" panose="05000000000000000000" pitchFamily="2" charset="2"/>
              <a:buChar char="Ø"/>
            </a:pPr>
            <a:endParaRPr lang="fr-FR" dirty="0">
              <a:solidFill>
                <a:srgbClr val="FF0000"/>
              </a:solidFill>
            </a:endParaRPr>
          </a:p>
          <a:p>
            <a:pPr marL="285750" indent="-285750">
              <a:buClr>
                <a:schemeClr val="accent4">
                  <a:lumMod val="50000"/>
                </a:schemeClr>
              </a:buClr>
              <a:buFont typeface="Wingdings" panose="05000000000000000000" pitchFamily="2" charset="2"/>
              <a:buChar char="Ø"/>
            </a:pPr>
            <a:r>
              <a:rPr lang="fr-FR" dirty="0">
                <a:solidFill>
                  <a:schemeClr val="tx1"/>
                </a:solidFill>
              </a:rPr>
              <a:t>Résultats sous forme de </a:t>
            </a:r>
            <a:r>
              <a:rPr lang="fr-FR" b="1" dirty="0">
                <a:solidFill>
                  <a:schemeClr val="tx1"/>
                </a:solidFill>
              </a:rPr>
              <a:t>nuages de mots </a:t>
            </a:r>
          </a:p>
        </p:txBody>
      </p:sp>
      <p:grpSp>
        <p:nvGrpSpPr>
          <p:cNvPr id="5" name="Groupe 4">
            <a:extLst>
              <a:ext uri="{FF2B5EF4-FFF2-40B4-BE49-F238E27FC236}">
                <a16:creationId xmlns:a16="http://schemas.microsoft.com/office/drawing/2014/main" id="{852BEFC0-64FA-4F0D-80E3-F5F3E9A2AAB1}"/>
              </a:ext>
            </a:extLst>
          </p:cNvPr>
          <p:cNvGrpSpPr/>
          <p:nvPr/>
        </p:nvGrpSpPr>
        <p:grpSpPr>
          <a:xfrm>
            <a:off x="1151642" y="5260160"/>
            <a:ext cx="9697675" cy="1377624"/>
            <a:chOff x="1151642" y="5260160"/>
            <a:chExt cx="9697675" cy="1377624"/>
          </a:xfrm>
          <a:solidFill>
            <a:srgbClr val="ECE6F2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8" name="ZoneTexte 17">
              <a:extLst>
                <a:ext uri="{FF2B5EF4-FFF2-40B4-BE49-F238E27FC236}">
                  <a16:creationId xmlns:a16="http://schemas.microsoft.com/office/drawing/2014/main" id="{B791853A-3487-4227-AD45-D1D05B82BB2B}"/>
                </a:ext>
              </a:extLst>
            </p:cNvPr>
            <p:cNvSpPr txBox="1"/>
            <p:nvPr/>
          </p:nvSpPr>
          <p:spPr>
            <a:xfrm>
              <a:off x="1151642" y="5261728"/>
              <a:ext cx="3062139" cy="1376056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 anchorCtr="0"/>
            <a:lstStyle>
              <a:defPPr>
                <a:defRPr lang="fr-FR"/>
              </a:defPPr>
              <a:lvl1pPr marL="180000">
                <a:defRPr sz="3600" b="1">
                  <a:solidFill>
                    <a:schemeClr val="bg1"/>
                  </a:solidFill>
                  <a:latin typeface="Affogato-Regular"/>
                </a:defRPr>
              </a:lvl1pPr>
              <a:lvl2pPr>
                <a:defRPr>
                  <a:solidFill>
                    <a:schemeClr val="lt1"/>
                  </a:solidFill>
                </a:defRPr>
              </a:lvl2pPr>
              <a:lvl3pPr>
                <a:defRPr>
                  <a:solidFill>
                    <a:schemeClr val="lt1"/>
                  </a:solidFill>
                </a:defRPr>
              </a:lvl3pPr>
              <a:lvl4pPr>
                <a:defRPr>
                  <a:solidFill>
                    <a:schemeClr val="lt1"/>
                  </a:solidFill>
                </a:defRPr>
              </a:lvl4pPr>
              <a:lvl5pPr>
                <a:defRPr>
                  <a:solidFill>
                    <a:schemeClr val="lt1"/>
                  </a:solidFill>
                </a:defRPr>
              </a:lvl5pPr>
              <a:lvl6pPr>
                <a:defRPr>
                  <a:solidFill>
                    <a:schemeClr val="lt1"/>
                  </a:solidFill>
                </a:defRPr>
              </a:lvl6pPr>
              <a:lvl7pPr>
                <a:defRPr>
                  <a:solidFill>
                    <a:schemeClr val="lt1"/>
                  </a:solidFill>
                </a:defRPr>
              </a:lvl7pPr>
              <a:lvl8pPr>
                <a:defRPr>
                  <a:solidFill>
                    <a:schemeClr val="lt1"/>
                  </a:solidFill>
                </a:defRPr>
              </a:lvl8pPr>
              <a:lvl9pPr>
                <a:defRPr>
                  <a:solidFill>
                    <a:schemeClr val="lt1"/>
                  </a:solidFill>
                </a:defRPr>
              </a:lvl9pPr>
            </a:lstStyle>
            <a:p>
              <a:r>
                <a:rPr lang="fr-FR" sz="3200" dirty="0">
                  <a:solidFill>
                    <a:srgbClr val="652D6D"/>
                  </a:solidFill>
                </a:rPr>
                <a:t>Résultats :</a:t>
              </a:r>
            </a:p>
          </p:txBody>
        </p:sp>
        <p:sp>
          <p:nvSpPr>
            <p:cNvPr id="4" name="ZoneTexte 3">
              <a:extLst>
                <a:ext uri="{FF2B5EF4-FFF2-40B4-BE49-F238E27FC236}">
                  <a16:creationId xmlns:a16="http://schemas.microsoft.com/office/drawing/2014/main" id="{FB08318E-B6E5-4E3D-9205-43B04EA94A45}"/>
                </a:ext>
              </a:extLst>
            </p:cNvPr>
            <p:cNvSpPr txBox="1"/>
            <p:nvPr/>
          </p:nvSpPr>
          <p:spPr>
            <a:xfrm>
              <a:off x="3252250" y="5260160"/>
              <a:ext cx="7597067" cy="1376056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 anchorCtr="0"/>
            <a:lstStyle>
              <a:defPPr>
                <a:defRPr lang="fr-FR"/>
              </a:defPPr>
              <a:lvl1pPr marL="180000">
                <a:defRPr sz="3600" b="1">
                  <a:solidFill>
                    <a:schemeClr val="bg1"/>
                  </a:solidFill>
                  <a:latin typeface="Affogato-Regular"/>
                </a:defRPr>
              </a:lvl1pPr>
              <a:lvl2pPr>
                <a:defRPr>
                  <a:solidFill>
                    <a:schemeClr val="lt1"/>
                  </a:solidFill>
                </a:defRPr>
              </a:lvl2pPr>
              <a:lvl3pPr>
                <a:defRPr>
                  <a:solidFill>
                    <a:schemeClr val="lt1"/>
                  </a:solidFill>
                </a:defRPr>
              </a:lvl3pPr>
              <a:lvl4pPr>
                <a:defRPr>
                  <a:solidFill>
                    <a:schemeClr val="lt1"/>
                  </a:solidFill>
                </a:defRPr>
              </a:lvl4pPr>
              <a:lvl5pPr>
                <a:defRPr>
                  <a:solidFill>
                    <a:schemeClr val="lt1"/>
                  </a:solidFill>
                </a:defRPr>
              </a:lvl5pPr>
              <a:lvl6pPr>
                <a:defRPr>
                  <a:solidFill>
                    <a:schemeClr val="lt1"/>
                  </a:solidFill>
                </a:defRPr>
              </a:lvl6pPr>
              <a:lvl7pPr>
                <a:defRPr>
                  <a:solidFill>
                    <a:schemeClr val="lt1"/>
                  </a:solidFill>
                </a:defRPr>
              </a:lvl7pPr>
              <a:lvl8pPr>
                <a:defRPr>
                  <a:solidFill>
                    <a:schemeClr val="lt1"/>
                  </a:solidFill>
                </a:defRPr>
              </a:lvl8pPr>
              <a:lvl9pPr>
                <a:defRPr>
                  <a:solidFill>
                    <a:schemeClr val="lt1"/>
                  </a:solidFill>
                </a:defRPr>
              </a:lvl9pPr>
            </a:lstStyle>
            <a:p>
              <a:r>
                <a:rPr lang="fr-FR" sz="2400" dirty="0">
                  <a:solidFill>
                    <a:srgbClr val="652D6D"/>
                  </a:solidFill>
                  <a:sym typeface="Wingdings" panose="05000000000000000000" pitchFamily="2" charset="2"/>
                </a:rPr>
                <a:t> </a:t>
              </a:r>
              <a:r>
                <a:rPr lang="fr-FR" sz="2400" dirty="0">
                  <a:solidFill>
                    <a:srgbClr val="652D6D"/>
                  </a:solidFill>
                </a:rPr>
                <a:t>Plus de 10 évènements/outils organisés</a:t>
              </a:r>
            </a:p>
            <a:p>
              <a:r>
                <a:rPr lang="fr-FR" sz="2400" dirty="0">
                  <a:solidFill>
                    <a:srgbClr val="652D6D"/>
                  </a:solidFill>
                  <a:sym typeface="Wingdings" panose="05000000000000000000" pitchFamily="2" charset="2"/>
                </a:rPr>
                <a:t> </a:t>
              </a:r>
              <a:r>
                <a:rPr lang="fr-FR" sz="2400" dirty="0">
                  <a:solidFill>
                    <a:srgbClr val="652D6D"/>
                  </a:solidFill>
                </a:rPr>
                <a:t>Plus de 500 répondants</a:t>
              </a:r>
            </a:p>
            <a:p>
              <a:r>
                <a:rPr lang="fr-FR" sz="2400" dirty="0">
                  <a:solidFill>
                    <a:srgbClr val="652D6D"/>
                  </a:solidFill>
                  <a:sym typeface="Wingdings" panose="05000000000000000000" pitchFamily="2" charset="2"/>
                </a:rPr>
                <a:t> Retour de tous les publics</a:t>
              </a:r>
              <a:endParaRPr lang="fr-FR" sz="2400" dirty="0">
                <a:solidFill>
                  <a:srgbClr val="652D6D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2267938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Groupe 27">
            <a:extLst>
              <a:ext uri="{FF2B5EF4-FFF2-40B4-BE49-F238E27FC236}">
                <a16:creationId xmlns:a16="http://schemas.microsoft.com/office/drawing/2014/main" id="{669100D6-DE88-4934-843A-5253895F71AD}"/>
              </a:ext>
            </a:extLst>
          </p:cNvPr>
          <p:cNvGrpSpPr/>
          <p:nvPr/>
        </p:nvGrpSpPr>
        <p:grpSpPr>
          <a:xfrm>
            <a:off x="11500701" y="6285329"/>
            <a:ext cx="445092" cy="400110"/>
            <a:chOff x="414630" y="1639067"/>
            <a:chExt cx="353954" cy="400110"/>
          </a:xfrm>
        </p:grpSpPr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6075BA5A-BCF3-4EAB-B621-0EFC9FDDFD10}"/>
                </a:ext>
              </a:extLst>
            </p:cNvPr>
            <p:cNvSpPr/>
            <p:nvPr/>
          </p:nvSpPr>
          <p:spPr>
            <a:xfrm rot="21480000">
              <a:off x="414630" y="1639067"/>
              <a:ext cx="337236" cy="400110"/>
            </a:xfrm>
            <a:prstGeom prst="rect">
              <a:avLst/>
            </a:prstGeom>
            <a:solidFill>
              <a:srgbClr val="57575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b" anchorCtr="0" forceAA="0" compatLnSpc="1">
              <a:prstTxWarp prst="textNoShape">
                <a:avLst/>
              </a:prstTxWarp>
              <a:noAutofit/>
            </a:bodyPr>
            <a:lstStyle/>
            <a:p>
              <a:pPr marL="612000"/>
              <a:endParaRPr lang="fr-FR" sz="2800" dirty="0">
                <a:solidFill>
                  <a:schemeClr val="bg1"/>
                </a:solidFill>
                <a:latin typeface="Affogato-Regular"/>
              </a:endParaRPr>
            </a:p>
          </p:txBody>
        </p:sp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AFCD7026-34D9-405A-855B-F87211247E5C}"/>
                </a:ext>
              </a:extLst>
            </p:cNvPr>
            <p:cNvSpPr/>
            <p:nvPr/>
          </p:nvSpPr>
          <p:spPr>
            <a:xfrm>
              <a:off x="428426" y="1654624"/>
              <a:ext cx="340158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fld id="{F47E1AB8-7C59-46A6-9C6F-287F4F4F7067}" type="slidenum">
                <a:rPr lang="fr-FR" b="1" smtClean="0">
                  <a:solidFill>
                    <a:srgbClr val="95C11F"/>
                  </a:solidFill>
                  <a:latin typeface="Affogato-Bold"/>
                </a:rPr>
                <a:pPr algn="ctr"/>
                <a:t>9</a:t>
              </a:fld>
              <a:endParaRPr lang="fr-FR" dirty="0"/>
            </a:p>
          </p:txBody>
        </p:sp>
      </p:grpSp>
      <p:sp>
        <p:nvSpPr>
          <p:cNvPr id="47" name="Rectangle 46">
            <a:extLst>
              <a:ext uri="{FF2B5EF4-FFF2-40B4-BE49-F238E27FC236}">
                <a16:creationId xmlns:a16="http://schemas.microsoft.com/office/drawing/2014/main" id="{95BAD290-C3B0-4C7A-BC43-D2D81C15E0F3}"/>
              </a:ext>
            </a:extLst>
          </p:cNvPr>
          <p:cNvSpPr/>
          <p:nvPr/>
        </p:nvSpPr>
        <p:spPr>
          <a:xfrm>
            <a:off x="0" y="0"/>
            <a:ext cx="12192000" cy="1174151"/>
          </a:xfrm>
          <a:prstGeom prst="rect">
            <a:avLst/>
          </a:prstGeom>
          <a:solidFill>
            <a:srgbClr val="EC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 anchorCtr="0"/>
          <a:lstStyle/>
          <a:p>
            <a:pPr marL="612000"/>
            <a:endParaRPr lang="fr-FR" sz="3600" dirty="0">
              <a:solidFill>
                <a:schemeClr val="bg1"/>
              </a:solidFill>
              <a:latin typeface="Affogato-Regular"/>
            </a:endParaRP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CB24A277-CBC5-436E-985A-6493A4BE6B73}"/>
              </a:ext>
            </a:extLst>
          </p:cNvPr>
          <p:cNvSpPr/>
          <p:nvPr/>
        </p:nvSpPr>
        <p:spPr>
          <a:xfrm>
            <a:off x="659754" y="438605"/>
            <a:ext cx="9368742" cy="612000"/>
          </a:xfrm>
          <a:prstGeom prst="rect">
            <a:avLst/>
          </a:prstGeom>
          <a:solidFill>
            <a:srgbClr val="A48AC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 anchorCtr="0"/>
          <a:lstStyle/>
          <a:p>
            <a:pPr marL="612000"/>
            <a:endParaRPr lang="fr-FR" sz="3600" dirty="0">
              <a:solidFill>
                <a:schemeClr val="bg1"/>
              </a:solidFill>
              <a:latin typeface="Affogato-Regular"/>
            </a:endParaRP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19BAF773-DB6B-4BF6-8569-80C2A3D7C247}"/>
              </a:ext>
            </a:extLst>
          </p:cNvPr>
          <p:cNvSpPr/>
          <p:nvPr/>
        </p:nvSpPr>
        <p:spPr>
          <a:xfrm>
            <a:off x="0" y="-1851"/>
            <a:ext cx="12192000" cy="176383"/>
          </a:xfrm>
          <a:prstGeom prst="rect">
            <a:avLst/>
          </a:prstGeom>
          <a:solidFill>
            <a:srgbClr val="A48AC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 anchorCtr="0"/>
          <a:lstStyle/>
          <a:p>
            <a:pPr marL="612000"/>
            <a:endParaRPr lang="fr-FR" sz="3600" dirty="0">
              <a:solidFill>
                <a:schemeClr val="bg1"/>
              </a:solidFill>
              <a:latin typeface="Affogato-Regular"/>
            </a:endParaRP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41C65F00-36D0-494B-BE87-EE5BFA31268B}"/>
              </a:ext>
            </a:extLst>
          </p:cNvPr>
          <p:cNvSpPr/>
          <p:nvPr/>
        </p:nvSpPr>
        <p:spPr>
          <a:xfrm>
            <a:off x="601882" y="371566"/>
            <a:ext cx="9368742" cy="612000"/>
          </a:xfrm>
          <a:prstGeom prst="rect">
            <a:avLst/>
          </a:prstGeom>
          <a:solidFill>
            <a:srgbClr val="7534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 anchorCtr="0"/>
          <a:lstStyle/>
          <a:p>
            <a:pPr marL="180000" algn="ctr"/>
            <a:r>
              <a:rPr lang="fr-FR" sz="3600" b="1" dirty="0">
                <a:solidFill>
                  <a:schemeClr val="bg1"/>
                </a:solidFill>
                <a:latin typeface="Affogato-Regular"/>
              </a:rPr>
              <a:t>METHODOLOGIE DE CONCERTATION</a:t>
            </a:r>
          </a:p>
        </p:txBody>
      </p:sp>
      <p:pic>
        <p:nvPicPr>
          <p:cNvPr id="52" name="Image 51">
            <a:extLst>
              <a:ext uri="{FF2B5EF4-FFF2-40B4-BE49-F238E27FC236}">
                <a16:creationId xmlns:a16="http://schemas.microsoft.com/office/drawing/2014/main" id="{C1BB5396-CC5B-491B-8A8E-BFEDF382A29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79696" y="75163"/>
            <a:ext cx="828303" cy="1171315"/>
          </a:xfrm>
          <a:prstGeom prst="rect">
            <a:avLst/>
          </a:prstGeom>
        </p:spPr>
      </p:pic>
      <p:sp>
        <p:nvSpPr>
          <p:cNvPr id="11" name="ZoneTexte 10">
            <a:extLst>
              <a:ext uri="{FF2B5EF4-FFF2-40B4-BE49-F238E27FC236}">
                <a16:creationId xmlns:a16="http://schemas.microsoft.com/office/drawing/2014/main" id="{0EFCF5F6-3E31-404E-BEBE-A29C15091CDF}"/>
              </a:ext>
            </a:extLst>
          </p:cNvPr>
          <p:cNvSpPr txBox="1"/>
          <p:nvPr/>
        </p:nvSpPr>
        <p:spPr>
          <a:xfrm>
            <a:off x="659754" y="2448149"/>
            <a:ext cx="10803118" cy="523220"/>
          </a:xfrm>
          <a:prstGeom prst="rect">
            <a:avLst/>
          </a:prstGeom>
          <a:solidFill>
            <a:srgbClr val="98BF3A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2800" b="1" dirty="0"/>
              <a:t>APPROCHE QUANTITATIVE</a:t>
            </a:r>
          </a:p>
        </p:txBody>
      </p:sp>
      <p:graphicFrame>
        <p:nvGraphicFramePr>
          <p:cNvPr id="2" name="Tableau 1">
            <a:extLst>
              <a:ext uri="{FF2B5EF4-FFF2-40B4-BE49-F238E27FC236}">
                <a16:creationId xmlns:a16="http://schemas.microsoft.com/office/drawing/2014/main" id="{5C5E6F65-8393-4789-BB91-F8E0C7EC34C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12749246"/>
              </p:ext>
            </p:extLst>
          </p:nvPr>
        </p:nvGraphicFramePr>
        <p:xfrm>
          <a:off x="659754" y="3213139"/>
          <a:ext cx="10803117" cy="2105900"/>
        </p:xfrm>
        <a:graphic>
          <a:graphicData uri="http://schemas.openxmlformats.org/drawingml/2006/table">
            <a:tbl>
              <a:tblPr>
                <a:tableStyleId>{E8B1032C-EA38-4F05-BA0D-38AFFFC7BED3}</a:tableStyleId>
              </a:tblPr>
              <a:tblGrid>
                <a:gridCol w="3474501">
                  <a:extLst>
                    <a:ext uri="{9D8B030D-6E8A-4147-A177-3AD203B41FA5}">
                      <a16:colId xmlns:a16="http://schemas.microsoft.com/office/drawing/2014/main" val="1545259632"/>
                    </a:ext>
                  </a:extLst>
                </a:gridCol>
                <a:gridCol w="4737371">
                  <a:extLst>
                    <a:ext uri="{9D8B030D-6E8A-4147-A177-3AD203B41FA5}">
                      <a16:colId xmlns:a16="http://schemas.microsoft.com/office/drawing/2014/main" val="1858082981"/>
                    </a:ext>
                  </a:extLst>
                </a:gridCol>
                <a:gridCol w="2591245">
                  <a:extLst>
                    <a:ext uri="{9D8B030D-6E8A-4147-A177-3AD203B41FA5}">
                      <a16:colId xmlns:a16="http://schemas.microsoft.com/office/drawing/2014/main" val="2767505032"/>
                    </a:ext>
                  </a:extLst>
                </a:gridCol>
              </a:tblGrid>
              <a:tr h="526475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2000" b="1" u="none" strike="noStrike" dirty="0">
                          <a:solidFill>
                            <a:srgbClr val="000000"/>
                          </a:solidFill>
                          <a:effectLst/>
                        </a:rPr>
                        <a:t>Outils</a:t>
                      </a:r>
                      <a:endParaRPr lang="fr-FR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2000" b="1" u="none" strike="noStrike" dirty="0">
                          <a:solidFill>
                            <a:srgbClr val="000000"/>
                          </a:solidFill>
                          <a:effectLst/>
                        </a:rPr>
                        <a:t>Public recherché</a:t>
                      </a:r>
                      <a:endParaRPr lang="fr-FR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2000" b="1" u="none" strike="noStrike" dirty="0">
                          <a:solidFill>
                            <a:srgbClr val="000000"/>
                          </a:solidFill>
                          <a:effectLst/>
                        </a:rPr>
                        <a:t>Nombre de participants</a:t>
                      </a:r>
                      <a:endParaRPr lang="fr-FR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55421420"/>
                  </a:ext>
                </a:extLst>
              </a:tr>
              <a:tr h="526475">
                <a:tc>
                  <a:txBody>
                    <a:bodyPr/>
                    <a:lstStyle/>
                    <a:p>
                      <a:pPr algn="l" fontAlgn="ctr"/>
                      <a:r>
                        <a:rPr lang="fr-FR" sz="16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Questionnaire Web</a:t>
                      </a:r>
                      <a:endParaRPr lang="fr-FR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000" marR="7620" marT="762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6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Tous les publics à l'échelle intercommunale</a:t>
                      </a:r>
                      <a:endParaRPr lang="fr-FR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00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6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215</a:t>
                      </a:r>
                      <a:endParaRPr lang="fr-FR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000" marR="7620" marT="7620" marB="0" anchor="ctr"/>
                </a:tc>
                <a:extLst>
                  <a:ext uri="{0D108BD9-81ED-4DB2-BD59-A6C34878D82A}">
                    <a16:rowId xmlns:a16="http://schemas.microsoft.com/office/drawing/2014/main" val="4158255850"/>
                  </a:ext>
                </a:extLst>
              </a:tr>
              <a:tr h="526475">
                <a:tc>
                  <a:txBody>
                    <a:bodyPr/>
                    <a:lstStyle/>
                    <a:p>
                      <a:pPr algn="l" fontAlgn="ctr"/>
                      <a:r>
                        <a:rPr lang="fr-FR" sz="16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Questionnaire papier</a:t>
                      </a:r>
                      <a:endParaRPr lang="fr-FR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000" marR="7620" marT="762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6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Tous les publics à l'échelle intercommunale</a:t>
                      </a:r>
                      <a:endParaRPr lang="fr-FR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00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6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35</a:t>
                      </a:r>
                      <a:endParaRPr lang="fr-FR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000" marR="7620" marT="7620" marB="0" anchor="ctr"/>
                </a:tc>
                <a:extLst>
                  <a:ext uri="{0D108BD9-81ED-4DB2-BD59-A6C34878D82A}">
                    <a16:rowId xmlns:a16="http://schemas.microsoft.com/office/drawing/2014/main" val="691932602"/>
                  </a:ext>
                </a:extLst>
              </a:tr>
              <a:tr h="526475">
                <a:tc>
                  <a:txBody>
                    <a:bodyPr/>
                    <a:lstStyle/>
                    <a:p>
                      <a:pPr algn="l" fontAlgn="ctr"/>
                      <a:r>
                        <a:rPr lang="fr-FR" sz="16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Questionnaire web spécial Médiathèque</a:t>
                      </a:r>
                      <a:endParaRPr lang="fr-FR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000" marR="7620" marT="762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6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Adhérents aux bibliothèques à l'échelle intercommunale</a:t>
                      </a:r>
                      <a:endParaRPr lang="fr-FR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00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6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128</a:t>
                      </a:r>
                      <a:endParaRPr lang="fr-FR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000" marR="7620" marT="7620" marB="0" anchor="ctr"/>
                </a:tc>
                <a:extLst>
                  <a:ext uri="{0D108BD9-81ED-4DB2-BD59-A6C34878D82A}">
                    <a16:rowId xmlns:a16="http://schemas.microsoft.com/office/drawing/2014/main" val="4185348136"/>
                  </a:ext>
                </a:extLst>
              </a:tr>
            </a:tbl>
          </a:graphicData>
        </a:graphic>
      </p:graphicFrame>
      <p:sp>
        <p:nvSpPr>
          <p:cNvPr id="12" name="Rectangle 11">
            <a:extLst>
              <a:ext uri="{FF2B5EF4-FFF2-40B4-BE49-F238E27FC236}">
                <a16:creationId xmlns:a16="http://schemas.microsoft.com/office/drawing/2014/main" id="{62130A7E-7E49-44FF-AB33-556FAB8AE63A}"/>
              </a:ext>
            </a:extLst>
          </p:cNvPr>
          <p:cNvSpPr/>
          <p:nvPr/>
        </p:nvSpPr>
        <p:spPr>
          <a:xfrm>
            <a:off x="0" y="1062180"/>
            <a:ext cx="12192000" cy="523220"/>
          </a:xfrm>
          <a:prstGeom prst="rect">
            <a:avLst/>
          </a:prstGeom>
          <a:solidFill>
            <a:srgbClr val="ECECEC"/>
          </a:solidFill>
        </p:spPr>
        <p:txBody>
          <a:bodyPr wrap="square">
            <a:spAutoFit/>
          </a:bodyPr>
          <a:lstStyle/>
          <a:p>
            <a:pPr marL="180000"/>
            <a:r>
              <a:rPr lang="fr-FR" sz="2800" b="1" dirty="0">
                <a:solidFill>
                  <a:srgbClr val="652D6D"/>
                </a:solidFill>
              </a:rPr>
              <a:t>                                                 REALISATIONS</a:t>
            </a:r>
          </a:p>
        </p:txBody>
      </p:sp>
    </p:spTree>
    <p:extLst>
      <p:ext uri="{BB962C8B-B14F-4D97-AF65-F5344CB8AC3E}">
        <p14:creationId xmlns:p14="http://schemas.microsoft.com/office/powerpoint/2010/main" val="3697524226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0D0B341AD389A4A87877A80A70016A0" ma:contentTypeVersion="6" ma:contentTypeDescription="Crée un document." ma:contentTypeScope="" ma:versionID="baba9b54e9ca615bda69a5a26937b5b4">
  <xsd:schema xmlns:xsd="http://www.w3.org/2001/XMLSchema" xmlns:xs="http://www.w3.org/2001/XMLSchema" xmlns:p="http://schemas.microsoft.com/office/2006/metadata/properties" xmlns:ns2="ed88fc6d-6c7c-46e8-8d76-18017fbbb3ed" targetNamespace="http://schemas.microsoft.com/office/2006/metadata/properties" ma:root="true" ma:fieldsID="bd3144e6fb07dd5ea67a67617c3b8594" ns2:_="">
    <xsd:import namespace="ed88fc6d-6c7c-46e8-8d76-18017fbbb3ed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d88fc6d-6c7c-46e8-8d76-18017fbbb3e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C51AB47F-F3BD-488D-A888-B180129D40CC}">
  <ds:schemaRefs>
    <ds:schemaRef ds:uri="http://schemas.microsoft.com/office/2006/metadata/properties"/>
    <ds:schemaRef ds:uri="http://schemas.microsoft.com/office/infopath/2007/PartnerControls"/>
    <ds:schemaRef ds:uri="http://www.w3.org/2000/xmlns/"/>
  </ds:schemaRefs>
</ds:datastoreItem>
</file>

<file path=customXml/itemProps2.xml><?xml version="1.0" encoding="utf-8"?>
<ds:datastoreItem xmlns:ds="http://schemas.openxmlformats.org/officeDocument/2006/customXml" ds:itemID="{B40DCC9F-9254-4B77-AF23-CA8E6BC31C0D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86350025-774A-420A-8C25-F8B1B730958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ed88fc6d-6c7c-46e8-8d76-18017fbbb3ed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2371</TotalTime>
  <Words>1098</Words>
  <Application>Microsoft Office PowerPoint</Application>
  <PresentationFormat>Grand écran</PresentationFormat>
  <Paragraphs>236</Paragraphs>
  <Slides>25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7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25</vt:i4>
      </vt:variant>
    </vt:vector>
  </HeadingPairs>
  <TitlesOfParts>
    <vt:vector size="33" baseType="lpstr">
      <vt:lpstr>Affogato-Bold</vt:lpstr>
      <vt:lpstr>Affogato-Regular</vt:lpstr>
      <vt:lpstr>Arial</vt:lpstr>
      <vt:lpstr>Calibri</vt:lpstr>
      <vt:lpstr>Calibri Light</vt:lpstr>
      <vt:lpstr>Roboto</vt:lpstr>
      <vt:lpstr>Wingdings</vt:lpstr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Giovan Renard</dc:creator>
  <cp:lastModifiedBy>Eugène NKONGUE</cp:lastModifiedBy>
  <cp:revision>461</cp:revision>
  <dcterms:created xsi:type="dcterms:W3CDTF">2019-11-30T10:30:58Z</dcterms:created>
  <dcterms:modified xsi:type="dcterms:W3CDTF">2022-02-24T18:12:52Z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0x010100B0D0B341AD389A4A87877A80A70016A0</vt:lpwstr>
  </property>
</Properties>
</file>